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5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0F490C-B37E-448E-A55D-E8B4358C0BA0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100B96E-B0AB-4CB6-A221-CB478F137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61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68906B82-7E05-4990-BF5C-5BD0CD6409D8}" type="datetimeFigureOut">
              <a:rPr lang="en-US" smtClean="0"/>
              <a:t>4/16/2015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B6514A8F-AFA1-43F6-A986-52B38ADF83E4}" type="slidenum">
              <a:rPr lang="es-US" smtClean="0"/>
              <a:t>‹#›</a:t>
            </a:fld>
            <a:endParaRPr lang="es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6B82-7E05-4990-BF5C-5BD0CD6409D8}" type="datetimeFigureOut">
              <a:rPr lang="en-US" smtClean="0"/>
              <a:t>4/16/2015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4A8F-AFA1-43F6-A986-52B38ADF83E4}" type="slidenum">
              <a:rPr lang="es-US" smtClean="0"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6B82-7E05-4990-BF5C-5BD0CD6409D8}" type="datetimeFigureOut">
              <a:rPr lang="en-US" smtClean="0"/>
              <a:t>4/16/2015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B6514A8F-AFA1-43F6-A986-52B38ADF83E4}" type="slidenum">
              <a:rPr lang="es-US" smtClean="0"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6B82-7E05-4990-BF5C-5BD0CD6409D8}" type="datetimeFigureOut">
              <a:rPr lang="en-US" smtClean="0"/>
              <a:t>4/16/2015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4A8F-AFA1-43F6-A986-52B38ADF83E4}" type="slidenum">
              <a:rPr lang="es-US" smtClean="0"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68906B82-7E05-4990-BF5C-5BD0CD6409D8}" type="datetimeFigureOut">
              <a:rPr lang="en-US" smtClean="0"/>
              <a:t>4/16/2015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B6514A8F-AFA1-43F6-A986-52B38ADF83E4}" type="slidenum">
              <a:rPr lang="es-US" smtClean="0"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6B82-7E05-4990-BF5C-5BD0CD6409D8}" type="datetimeFigureOut">
              <a:rPr lang="en-US" smtClean="0"/>
              <a:t>4/16/2015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4A8F-AFA1-43F6-A986-52B38ADF83E4}" type="slidenum">
              <a:rPr lang="es-US" smtClean="0"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6B82-7E05-4990-BF5C-5BD0CD6409D8}" type="datetimeFigureOut">
              <a:rPr lang="en-US" smtClean="0"/>
              <a:t>4/16/2015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4A8F-AFA1-43F6-A986-52B38ADF83E4}" type="slidenum">
              <a:rPr lang="es-US" smtClean="0"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6B82-7E05-4990-BF5C-5BD0CD6409D8}" type="datetimeFigureOut">
              <a:rPr lang="en-US" smtClean="0"/>
              <a:t>4/16/2015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4A8F-AFA1-43F6-A986-52B38ADF83E4}" type="slidenum">
              <a:rPr lang="es-US" smtClean="0"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6B82-7E05-4990-BF5C-5BD0CD6409D8}" type="datetimeFigureOut">
              <a:rPr lang="en-US" smtClean="0"/>
              <a:t>4/16/2015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4A8F-AFA1-43F6-A986-52B38ADF83E4}" type="slidenum">
              <a:rPr lang="es-US" smtClean="0"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6B82-7E05-4990-BF5C-5BD0CD6409D8}" type="datetimeFigureOut">
              <a:rPr lang="en-US" smtClean="0"/>
              <a:t>4/16/2015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4A8F-AFA1-43F6-A986-52B38ADF83E4}" type="slidenum">
              <a:rPr lang="es-US" smtClean="0"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6B82-7E05-4990-BF5C-5BD0CD6409D8}" type="datetimeFigureOut">
              <a:rPr lang="en-US" smtClean="0"/>
              <a:t>4/16/2015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4A8F-AFA1-43F6-A986-52B38ADF83E4}" type="slidenum">
              <a:rPr lang="es-US" smtClean="0"/>
              <a:t>‹#›</a:t>
            </a:fld>
            <a:endParaRPr lang="es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68906B82-7E05-4990-BF5C-5BD0CD6409D8}" type="datetimeFigureOut">
              <a:rPr lang="en-US" smtClean="0"/>
              <a:t>4/16/2015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B6514A8F-AFA1-43F6-A986-52B38ADF83E4}" type="slidenum">
              <a:rPr lang="es-US" smtClean="0"/>
              <a:t>‹#›</a:t>
            </a:fld>
            <a:endParaRPr 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4648200"/>
            <a:ext cx="7467600" cy="1219200"/>
          </a:xfrm>
        </p:spPr>
        <p:txBody>
          <a:bodyPr/>
          <a:lstStyle/>
          <a:p>
            <a:r>
              <a:rPr lang="es-US" sz="6000" dirty="0" err="1" smtClean="0"/>
              <a:t>Banking</a:t>
            </a:r>
            <a:r>
              <a:rPr lang="es-US" sz="6000" dirty="0" smtClean="0"/>
              <a:t> and </a:t>
            </a:r>
            <a:r>
              <a:rPr lang="es-US" sz="6000" dirty="0" err="1" smtClean="0"/>
              <a:t>the</a:t>
            </a:r>
            <a:r>
              <a:rPr lang="es-US" sz="6000" dirty="0" smtClean="0"/>
              <a:t> U.S.</a:t>
            </a:r>
            <a:endParaRPr lang="es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err="1" smtClean="0"/>
              <a:t>Commercial</a:t>
            </a:r>
            <a:r>
              <a:rPr lang="es-US" dirty="0" smtClean="0"/>
              <a:t> Banks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620000" cy="4525963"/>
          </a:xfrm>
        </p:spPr>
        <p:txBody>
          <a:bodyPr>
            <a:noAutofit/>
          </a:bodyPr>
          <a:lstStyle/>
          <a:p>
            <a:r>
              <a:rPr lang="es-US" sz="2800" dirty="0" err="1" smtClean="0"/>
              <a:t>Privately</a:t>
            </a:r>
            <a:r>
              <a:rPr lang="es-US" sz="2800" dirty="0" smtClean="0"/>
              <a:t> </a:t>
            </a:r>
            <a:r>
              <a:rPr lang="es-US" sz="2800" dirty="0" err="1" smtClean="0"/>
              <a:t>owned</a:t>
            </a:r>
            <a:r>
              <a:rPr lang="es-US" sz="2800" dirty="0" smtClean="0"/>
              <a:t> and </a:t>
            </a:r>
            <a:r>
              <a:rPr lang="es-US" sz="2800" dirty="0" err="1" smtClean="0"/>
              <a:t>operated</a:t>
            </a:r>
            <a:endParaRPr lang="es-US" sz="2800" dirty="0" smtClean="0"/>
          </a:p>
          <a:p>
            <a:r>
              <a:rPr lang="es-US" sz="2800" dirty="0" smtClean="0"/>
              <a:t>Money </a:t>
            </a:r>
            <a:r>
              <a:rPr lang="es-US" sz="2800" dirty="0" err="1" smtClean="0"/>
              <a:t>is</a:t>
            </a:r>
            <a:r>
              <a:rPr lang="es-US" sz="2800" dirty="0" smtClean="0"/>
              <a:t> </a:t>
            </a:r>
            <a:r>
              <a:rPr lang="es-US" sz="2800" dirty="0" err="1" smtClean="0"/>
              <a:t>insured</a:t>
            </a:r>
            <a:r>
              <a:rPr lang="es-US" sz="2800" dirty="0" smtClean="0"/>
              <a:t> </a:t>
            </a:r>
            <a:r>
              <a:rPr lang="es-US" sz="2800" dirty="0" err="1" smtClean="0"/>
              <a:t>by</a:t>
            </a:r>
            <a:r>
              <a:rPr lang="es-US" sz="2800" dirty="0" smtClean="0"/>
              <a:t> Federal </a:t>
            </a:r>
            <a:r>
              <a:rPr lang="es-US" sz="2800" dirty="0" err="1" smtClean="0"/>
              <a:t>govt</a:t>
            </a:r>
            <a:r>
              <a:rPr lang="es-US" sz="2800" dirty="0" smtClean="0"/>
              <a:t>.</a:t>
            </a:r>
          </a:p>
          <a:p>
            <a:r>
              <a:rPr lang="es-US" sz="2800" dirty="0" err="1" smtClean="0"/>
              <a:t>Provide</a:t>
            </a:r>
            <a:r>
              <a:rPr lang="es-US" sz="2800" dirty="0" smtClean="0"/>
              <a:t>:</a:t>
            </a:r>
          </a:p>
          <a:p>
            <a:pPr lvl="1"/>
            <a:r>
              <a:rPr lang="es-US" sz="2400" dirty="0" err="1" smtClean="0"/>
              <a:t>Services</a:t>
            </a:r>
            <a:r>
              <a:rPr lang="es-US" sz="2400" dirty="0" smtClean="0"/>
              <a:t> </a:t>
            </a:r>
            <a:r>
              <a:rPr lang="es-US" sz="2400" dirty="0" err="1" smtClean="0"/>
              <a:t>to</a:t>
            </a:r>
            <a:r>
              <a:rPr lang="es-US" sz="2400" dirty="0" smtClean="0"/>
              <a:t> </a:t>
            </a:r>
            <a:r>
              <a:rPr lang="es-US" sz="2400" dirty="0" err="1" smtClean="0"/>
              <a:t>both</a:t>
            </a:r>
            <a:r>
              <a:rPr lang="es-US" sz="2400" dirty="0" smtClean="0"/>
              <a:t> </a:t>
            </a:r>
            <a:r>
              <a:rPr lang="es-US" sz="2400" dirty="0" err="1" smtClean="0"/>
              <a:t>individuals</a:t>
            </a:r>
            <a:r>
              <a:rPr lang="es-US" sz="2400" dirty="0" smtClean="0"/>
              <a:t> &amp; </a:t>
            </a:r>
            <a:r>
              <a:rPr lang="es-US" sz="2400" dirty="0" err="1" smtClean="0"/>
              <a:t>businesses</a:t>
            </a:r>
            <a:endParaRPr lang="es-US" sz="2400" dirty="0" smtClean="0"/>
          </a:p>
          <a:p>
            <a:pPr lvl="1"/>
            <a:r>
              <a:rPr lang="es-US" sz="2400" dirty="0" err="1" smtClean="0"/>
              <a:t>Savings</a:t>
            </a:r>
            <a:r>
              <a:rPr lang="es-US" sz="2400" dirty="0" smtClean="0"/>
              <a:t> </a:t>
            </a:r>
            <a:r>
              <a:rPr lang="es-US" sz="2400" dirty="0" err="1" smtClean="0"/>
              <a:t>accounts</a:t>
            </a:r>
            <a:endParaRPr lang="es-US" sz="2400" dirty="0" smtClean="0"/>
          </a:p>
          <a:p>
            <a:pPr lvl="1"/>
            <a:r>
              <a:rPr lang="es-US" sz="2400" dirty="0" err="1" smtClean="0"/>
              <a:t>Checking</a:t>
            </a:r>
            <a:r>
              <a:rPr lang="es-US" sz="2400" dirty="0" smtClean="0"/>
              <a:t> </a:t>
            </a:r>
            <a:r>
              <a:rPr lang="es-US" sz="2400" dirty="0" err="1" smtClean="0"/>
              <a:t>accounts</a:t>
            </a:r>
            <a:r>
              <a:rPr lang="es-US" sz="2400" dirty="0" smtClean="0"/>
              <a:t>, </a:t>
            </a:r>
            <a:r>
              <a:rPr lang="es-US" sz="2400" dirty="0" err="1" smtClean="0"/>
              <a:t>money</a:t>
            </a:r>
            <a:r>
              <a:rPr lang="es-US" sz="2400" dirty="0" smtClean="0"/>
              <a:t> </a:t>
            </a:r>
            <a:r>
              <a:rPr lang="es-US" sz="2400" dirty="0" err="1" smtClean="0"/>
              <a:t>market</a:t>
            </a:r>
            <a:r>
              <a:rPr lang="es-US" sz="2400" dirty="0" smtClean="0"/>
              <a:t> </a:t>
            </a:r>
            <a:r>
              <a:rPr lang="es-US" sz="2400" dirty="0" err="1" smtClean="0"/>
              <a:t>accounts</a:t>
            </a:r>
            <a:r>
              <a:rPr lang="es-US" sz="2400" dirty="0" smtClean="0"/>
              <a:t>, &amp; </a:t>
            </a:r>
            <a:r>
              <a:rPr lang="es-US" sz="2400" dirty="0" err="1" smtClean="0"/>
              <a:t>CD’s</a:t>
            </a:r>
            <a:r>
              <a:rPr lang="es-US" sz="2400" dirty="0" smtClean="0"/>
              <a:t> (</a:t>
            </a:r>
            <a:r>
              <a:rPr lang="es-US" sz="2400" dirty="0" err="1" smtClean="0"/>
              <a:t>certificate</a:t>
            </a:r>
            <a:r>
              <a:rPr lang="es-US" sz="2400" dirty="0" smtClean="0"/>
              <a:t> of </a:t>
            </a:r>
            <a:r>
              <a:rPr lang="es-US" sz="2400" dirty="0" err="1" smtClean="0"/>
              <a:t>deposit</a:t>
            </a:r>
            <a:r>
              <a:rPr lang="es-US" sz="2400" dirty="0" smtClean="0"/>
              <a:t>)</a:t>
            </a:r>
          </a:p>
          <a:p>
            <a:pPr lvl="1"/>
            <a:r>
              <a:rPr lang="es-US" sz="2400" dirty="0" err="1" smtClean="0"/>
              <a:t>Loans</a:t>
            </a:r>
            <a:r>
              <a:rPr lang="es-US" sz="2400" dirty="0" smtClean="0"/>
              <a:t>, </a:t>
            </a:r>
            <a:r>
              <a:rPr lang="es-US" sz="2400" dirty="0" err="1" smtClean="0"/>
              <a:t>credit</a:t>
            </a:r>
            <a:r>
              <a:rPr lang="es-US" sz="2400" dirty="0" smtClean="0"/>
              <a:t> </a:t>
            </a:r>
            <a:r>
              <a:rPr lang="es-US" sz="2400" dirty="0" err="1" smtClean="0"/>
              <a:t>cards</a:t>
            </a:r>
            <a:endParaRPr lang="es-US" sz="2400" dirty="0" smtClean="0"/>
          </a:p>
          <a:p>
            <a:pPr lvl="1"/>
            <a:r>
              <a:rPr lang="es-US" sz="2400" dirty="0" err="1" smtClean="0"/>
              <a:t>Help</a:t>
            </a:r>
            <a:r>
              <a:rPr lang="es-US" sz="2400" dirty="0" smtClean="0"/>
              <a:t> </a:t>
            </a:r>
            <a:r>
              <a:rPr lang="es-US" sz="2400" dirty="0" err="1" smtClean="0"/>
              <a:t>to</a:t>
            </a:r>
            <a:r>
              <a:rPr lang="es-US" sz="2400" dirty="0" smtClean="0"/>
              <a:t> </a:t>
            </a:r>
            <a:r>
              <a:rPr lang="es-US" sz="2400" dirty="0" err="1" smtClean="0"/>
              <a:t>customers</a:t>
            </a:r>
            <a:r>
              <a:rPr lang="es-US" sz="2400" dirty="0" smtClean="0"/>
              <a:t> </a:t>
            </a:r>
            <a:r>
              <a:rPr lang="es-US" sz="2400" dirty="0" err="1" smtClean="0"/>
              <a:t>to</a:t>
            </a:r>
            <a:r>
              <a:rPr lang="es-US" sz="2400" dirty="0" smtClean="0"/>
              <a:t> </a:t>
            </a:r>
            <a:r>
              <a:rPr lang="es-US" sz="2400" dirty="0" err="1" smtClean="0"/>
              <a:t>manage</a:t>
            </a:r>
            <a:r>
              <a:rPr lang="es-US" sz="2400" dirty="0" smtClean="0"/>
              <a:t> </a:t>
            </a:r>
            <a:r>
              <a:rPr lang="es-US" sz="2400" dirty="0" err="1" smtClean="0"/>
              <a:t>money</a:t>
            </a:r>
            <a:endParaRPr lang="es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err="1" smtClean="0"/>
              <a:t>Savings</a:t>
            </a:r>
            <a:r>
              <a:rPr lang="es-US" dirty="0" smtClean="0"/>
              <a:t> &amp; </a:t>
            </a:r>
            <a:r>
              <a:rPr lang="es-US" dirty="0" err="1" smtClean="0"/>
              <a:t>Loans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86000"/>
            <a:ext cx="6705600" cy="3840163"/>
          </a:xfrm>
        </p:spPr>
        <p:txBody>
          <a:bodyPr>
            <a:normAutofit/>
          </a:bodyPr>
          <a:lstStyle/>
          <a:p>
            <a:r>
              <a:rPr lang="es-US" sz="5400" dirty="0" err="1" smtClean="0"/>
              <a:t>Specialize</a:t>
            </a:r>
            <a:r>
              <a:rPr lang="es-US" sz="5400" dirty="0" smtClean="0"/>
              <a:t> in </a:t>
            </a:r>
            <a:r>
              <a:rPr lang="es-US" sz="5400" dirty="0" err="1" smtClean="0"/>
              <a:t>long</a:t>
            </a:r>
            <a:r>
              <a:rPr lang="es-US" sz="5400" dirty="0" smtClean="0"/>
              <a:t> </a:t>
            </a:r>
            <a:r>
              <a:rPr lang="es-US" sz="5400" dirty="0" err="1" smtClean="0"/>
              <a:t>term</a:t>
            </a:r>
            <a:r>
              <a:rPr lang="es-US" sz="5400" dirty="0" smtClean="0"/>
              <a:t> home </a:t>
            </a:r>
            <a:r>
              <a:rPr lang="es-US" sz="5400" dirty="0" err="1" smtClean="0"/>
              <a:t>mortgage</a:t>
            </a:r>
            <a:r>
              <a:rPr lang="es-US" sz="5400" dirty="0" smtClean="0"/>
              <a:t> </a:t>
            </a:r>
            <a:r>
              <a:rPr lang="es-US" sz="5400" dirty="0" err="1" smtClean="0"/>
              <a:t>loans</a:t>
            </a:r>
            <a:endParaRPr lang="es-US" sz="5400" dirty="0" smtClean="0"/>
          </a:p>
          <a:p>
            <a:r>
              <a:rPr lang="es-US" sz="5400" dirty="0" err="1" smtClean="0"/>
              <a:t>Accept</a:t>
            </a:r>
            <a:r>
              <a:rPr lang="es-US" sz="5400" dirty="0" smtClean="0"/>
              <a:t> </a:t>
            </a:r>
            <a:r>
              <a:rPr lang="es-US" sz="5400" dirty="0" err="1" smtClean="0"/>
              <a:t>deposits</a:t>
            </a:r>
            <a:endParaRPr lang="es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err="1" smtClean="0"/>
              <a:t>Credit</a:t>
            </a:r>
            <a:r>
              <a:rPr lang="es-US" dirty="0" smtClean="0"/>
              <a:t> </a:t>
            </a:r>
            <a:r>
              <a:rPr lang="es-US" dirty="0" err="1" smtClean="0"/>
              <a:t>Unions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057400"/>
            <a:ext cx="7315200" cy="4068763"/>
          </a:xfrm>
        </p:spPr>
        <p:txBody>
          <a:bodyPr>
            <a:noAutofit/>
          </a:bodyPr>
          <a:lstStyle/>
          <a:p>
            <a:r>
              <a:rPr lang="es-US" sz="3600" dirty="0" err="1" smtClean="0"/>
              <a:t>Owned</a:t>
            </a:r>
            <a:r>
              <a:rPr lang="es-US" sz="3600" dirty="0" smtClean="0"/>
              <a:t> &amp; </a:t>
            </a:r>
            <a:r>
              <a:rPr lang="es-US" sz="3600" dirty="0" err="1" smtClean="0"/>
              <a:t>operated</a:t>
            </a:r>
            <a:r>
              <a:rPr lang="es-US" sz="3600" dirty="0" smtClean="0"/>
              <a:t> </a:t>
            </a:r>
            <a:r>
              <a:rPr lang="es-US" sz="3600" dirty="0" err="1" smtClean="0"/>
              <a:t>by</a:t>
            </a:r>
            <a:r>
              <a:rPr lang="es-US" sz="3600" dirty="0" smtClean="0"/>
              <a:t> </a:t>
            </a:r>
            <a:r>
              <a:rPr lang="es-US" sz="3600" dirty="0" err="1" smtClean="0"/>
              <a:t>their</a:t>
            </a:r>
            <a:r>
              <a:rPr lang="es-US" sz="3600" dirty="0" smtClean="0"/>
              <a:t> </a:t>
            </a:r>
            <a:r>
              <a:rPr lang="es-US" sz="3600" dirty="0" err="1" smtClean="0"/>
              <a:t>members</a:t>
            </a:r>
            <a:endParaRPr lang="es-US" sz="3600" dirty="0" smtClean="0"/>
          </a:p>
          <a:p>
            <a:r>
              <a:rPr lang="es-US" sz="3600" dirty="0" smtClean="0"/>
              <a:t>Non-</a:t>
            </a:r>
            <a:r>
              <a:rPr lang="es-US" sz="3600" dirty="0" err="1" smtClean="0"/>
              <a:t>profit</a:t>
            </a:r>
            <a:r>
              <a:rPr lang="es-US" sz="3600" dirty="0"/>
              <a:t> </a:t>
            </a:r>
            <a:r>
              <a:rPr lang="es-US" sz="3600" dirty="0" err="1" smtClean="0"/>
              <a:t>bank</a:t>
            </a:r>
            <a:endParaRPr lang="es-US" sz="3600" dirty="0" smtClean="0"/>
          </a:p>
          <a:p>
            <a:r>
              <a:rPr lang="es-US" sz="3600" dirty="0" err="1" smtClean="0"/>
              <a:t>Low</a:t>
            </a:r>
            <a:r>
              <a:rPr lang="es-US" sz="3600" dirty="0" smtClean="0"/>
              <a:t> </a:t>
            </a:r>
            <a:r>
              <a:rPr lang="es-US" sz="3600" dirty="0" err="1" smtClean="0"/>
              <a:t>interest</a:t>
            </a:r>
            <a:r>
              <a:rPr lang="es-US" sz="3600" dirty="0" smtClean="0"/>
              <a:t> </a:t>
            </a:r>
            <a:r>
              <a:rPr lang="es-US" sz="3600" dirty="0" err="1" smtClean="0"/>
              <a:t>loans</a:t>
            </a:r>
            <a:endParaRPr lang="es-US" sz="3600" dirty="0" smtClean="0"/>
          </a:p>
          <a:p>
            <a:r>
              <a:rPr lang="es-US" sz="3600" dirty="0" err="1" smtClean="0"/>
              <a:t>Checking</a:t>
            </a:r>
            <a:r>
              <a:rPr lang="es-US" sz="3600" dirty="0" smtClean="0"/>
              <a:t> </a:t>
            </a:r>
            <a:r>
              <a:rPr lang="es-US" sz="3600" dirty="0" err="1" smtClean="0"/>
              <a:t>accounts</a:t>
            </a:r>
            <a:endParaRPr lang="es-US" sz="3600" dirty="0" smtClean="0"/>
          </a:p>
          <a:p>
            <a:r>
              <a:rPr lang="es-US" sz="3600" dirty="0" err="1" smtClean="0"/>
              <a:t>Higher</a:t>
            </a:r>
            <a:r>
              <a:rPr lang="es-US" sz="3600" dirty="0" smtClean="0"/>
              <a:t> </a:t>
            </a:r>
            <a:r>
              <a:rPr lang="es-US" sz="3600" dirty="0" err="1" smtClean="0"/>
              <a:t>interest</a:t>
            </a:r>
            <a:r>
              <a:rPr lang="es-US" sz="3600" dirty="0" smtClean="0"/>
              <a:t> </a:t>
            </a:r>
            <a:r>
              <a:rPr lang="es-US" sz="3600" dirty="0" err="1" smtClean="0"/>
              <a:t>rates</a:t>
            </a:r>
            <a:r>
              <a:rPr lang="es-US" sz="3600" dirty="0" smtClean="0"/>
              <a:t> </a:t>
            </a:r>
            <a:r>
              <a:rPr lang="es-US" sz="3600" dirty="0" err="1" smtClean="0"/>
              <a:t>on</a:t>
            </a:r>
            <a:r>
              <a:rPr lang="es-US" sz="3600" dirty="0" smtClean="0"/>
              <a:t> </a:t>
            </a:r>
            <a:r>
              <a:rPr lang="es-US" sz="3600" dirty="0" err="1" smtClean="0"/>
              <a:t>savings</a:t>
            </a:r>
            <a:r>
              <a:rPr lang="es-US" sz="3600" dirty="0" smtClean="0"/>
              <a:t> </a:t>
            </a:r>
            <a:r>
              <a:rPr lang="es-US" sz="3600" dirty="0" err="1" smtClean="0"/>
              <a:t>accounts</a:t>
            </a:r>
            <a:endParaRPr lang="es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S" dirty="0" err="1" smtClean="0"/>
              <a:t>Securities</a:t>
            </a:r>
            <a:r>
              <a:rPr lang="es-US" dirty="0" smtClean="0"/>
              <a:t> &amp; Exchange </a:t>
            </a:r>
            <a:r>
              <a:rPr lang="es-US" dirty="0" err="1" smtClean="0"/>
              <a:t>Commission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86000"/>
            <a:ext cx="6858000" cy="3840163"/>
          </a:xfrm>
        </p:spPr>
        <p:txBody>
          <a:bodyPr>
            <a:noAutofit/>
          </a:bodyPr>
          <a:lstStyle/>
          <a:p>
            <a:r>
              <a:rPr lang="es-US" sz="4000" dirty="0" err="1" smtClean="0"/>
              <a:t>Brokerage</a:t>
            </a:r>
            <a:r>
              <a:rPr lang="es-US" sz="4000" dirty="0" smtClean="0"/>
              <a:t> </a:t>
            </a:r>
            <a:r>
              <a:rPr lang="es-US" sz="4000" dirty="0" err="1" smtClean="0"/>
              <a:t>firms</a:t>
            </a:r>
            <a:r>
              <a:rPr lang="es-US" sz="4000" dirty="0" smtClean="0"/>
              <a:t> </a:t>
            </a:r>
            <a:r>
              <a:rPr lang="es-US" sz="4000" dirty="0" err="1" smtClean="0"/>
              <a:t>buy</a:t>
            </a:r>
            <a:r>
              <a:rPr lang="es-US" sz="4000" dirty="0" smtClean="0"/>
              <a:t> &amp; </a:t>
            </a:r>
            <a:r>
              <a:rPr lang="es-US" sz="4000" dirty="0" err="1" smtClean="0"/>
              <a:t>sell</a:t>
            </a:r>
            <a:r>
              <a:rPr lang="es-US" sz="4000" dirty="0" smtClean="0"/>
              <a:t> stocks </a:t>
            </a:r>
            <a:r>
              <a:rPr lang="es-US" sz="4000" dirty="0" err="1" smtClean="0"/>
              <a:t>for</a:t>
            </a:r>
            <a:r>
              <a:rPr lang="es-US" sz="4000" dirty="0" smtClean="0"/>
              <a:t> </a:t>
            </a:r>
            <a:r>
              <a:rPr lang="es-US" sz="4000" dirty="0" err="1" smtClean="0"/>
              <a:t>their</a:t>
            </a:r>
            <a:r>
              <a:rPr lang="es-US" sz="4000" dirty="0" smtClean="0"/>
              <a:t> </a:t>
            </a:r>
            <a:r>
              <a:rPr lang="es-US" sz="4000" dirty="0" err="1" smtClean="0"/>
              <a:t>customers</a:t>
            </a:r>
            <a:endParaRPr lang="es-US" sz="4000" dirty="0" smtClean="0"/>
          </a:p>
          <a:p>
            <a:r>
              <a:rPr lang="es-US" sz="4000" dirty="0" err="1" smtClean="0"/>
              <a:t>Advise</a:t>
            </a:r>
            <a:r>
              <a:rPr lang="es-US" sz="4000" dirty="0" smtClean="0"/>
              <a:t> </a:t>
            </a:r>
            <a:r>
              <a:rPr lang="es-US" sz="4000" dirty="0" err="1" smtClean="0"/>
              <a:t>people</a:t>
            </a:r>
            <a:r>
              <a:rPr lang="es-US" sz="4000" dirty="0" smtClean="0"/>
              <a:t> </a:t>
            </a:r>
            <a:r>
              <a:rPr lang="es-US" sz="4000" dirty="0" err="1" smtClean="0"/>
              <a:t>on</a:t>
            </a:r>
            <a:r>
              <a:rPr lang="es-US" sz="4000" dirty="0" smtClean="0"/>
              <a:t> </a:t>
            </a:r>
            <a:r>
              <a:rPr lang="es-US" sz="4000" dirty="0" err="1" smtClean="0"/>
              <a:t>investments</a:t>
            </a:r>
            <a:endParaRPr lang="es-US" sz="4000" dirty="0" smtClean="0"/>
          </a:p>
          <a:p>
            <a:r>
              <a:rPr lang="es-US" sz="4000" dirty="0" err="1" smtClean="0"/>
              <a:t>Dividends</a:t>
            </a:r>
            <a:r>
              <a:rPr lang="es-US" sz="4000" dirty="0" smtClean="0"/>
              <a:t> </a:t>
            </a:r>
            <a:r>
              <a:rPr lang="es-US" sz="4000" dirty="0" err="1" smtClean="0"/>
              <a:t>may</a:t>
            </a:r>
            <a:r>
              <a:rPr lang="es-US" sz="4000" dirty="0" smtClean="0"/>
              <a:t> </a:t>
            </a:r>
            <a:r>
              <a:rPr lang="es-US" sz="4000" dirty="0" err="1" smtClean="0"/>
              <a:t>be</a:t>
            </a:r>
            <a:r>
              <a:rPr lang="es-US" sz="4000" dirty="0" smtClean="0"/>
              <a:t> </a:t>
            </a:r>
            <a:r>
              <a:rPr lang="es-US" sz="4000" dirty="0" err="1" smtClean="0"/>
              <a:t>higher</a:t>
            </a:r>
            <a:r>
              <a:rPr lang="es-US" sz="4000" dirty="0" smtClean="0"/>
              <a:t> </a:t>
            </a:r>
            <a:r>
              <a:rPr lang="es-US" sz="4000" dirty="0" err="1" smtClean="0"/>
              <a:t>than</a:t>
            </a:r>
            <a:r>
              <a:rPr lang="es-US" sz="4000" dirty="0" smtClean="0"/>
              <a:t> </a:t>
            </a:r>
            <a:r>
              <a:rPr lang="es-US" sz="4000" dirty="0" err="1" smtClean="0"/>
              <a:t>interest</a:t>
            </a:r>
            <a:r>
              <a:rPr lang="es-US" sz="4000" dirty="0" smtClean="0"/>
              <a:t> </a:t>
            </a:r>
            <a:r>
              <a:rPr lang="es-US" sz="4000" dirty="0" err="1" smtClean="0"/>
              <a:t>offered</a:t>
            </a:r>
            <a:r>
              <a:rPr lang="es-US" sz="4000" dirty="0" smtClean="0"/>
              <a:t> </a:t>
            </a:r>
            <a:r>
              <a:rPr lang="es-US" sz="4000" dirty="0" err="1" smtClean="0"/>
              <a:t>by</a:t>
            </a:r>
            <a:r>
              <a:rPr lang="es-US" sz="4000" dirty="0" smtClean="0"/>
              <a:t> </a:t>
            </a:r>
            <a:r>
              <a:rPr lang="es-US" sz="4000" dirty="0" err="1" smtClean="0"/>
              <a:t>banks</a:t>
            </a:r>
            <a:endParaRPr lang="es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S" dirty="0" err="1" smtClean="0"/>
              <a:t>Why</a:t>
            </a:r>
            <a:r>
              <a:rPr lang="es-US" dirty="0" smtClean="0"/>
              <a:t> </a:t>
            </a:r>
            <a:r>
              <a:rPr lang="es-US" dirty="0" err="1" smtClean="0"/>
              <a:t>is</a:t>
            </a:r>
            <a:r>
              <a:rPr lang="es-US" dirty="0" smtClean="0"/>
              <a:t> </a:t>
            </a:r>
            <a:r>
              <a:rPr lang="es-US" dirty="0" err="1" smtClean="0"/>
              <a:t>it</a:t>
            </a:r>
            <a:r>
              <a:rPr lang="es-US" dirty="0" smtClean="0"/>
              <a:t> </a:t>
            </a:r>
            <a:r>
              <a:rPr lang="es-US" dirty="0" err="1" smtClean="0"/>
              <a:t>important</a:t>
            </a:r>
            <a:r>
              <a:rPr lang="es-US" dirty="0" smtClean="0"/>
              <a:t> </a:t>
            </a:r>
            <a:r>
              <a:rPr lang="es-US" dirty="0" err="1" smtClean="0"/>
              <a:t>to</a:t>
            </a:r>
            <a:r>
              <a:rPr lang="es-US" dirty="0" smtClean="0"/>
              <a:t> </a:t>
            </a:r>
            <a:r>
              <a:rPr lang="es-US" dirty="0" err="1" smtClean="0"/>
              <a:t>save</a:t>
            </a:r>
            <a:r>
              <a:rPr lang="es-US" dirty="0" smtClean="0"/>
              <a:t> </a:t>
            </a:r>
            <a:r>
              <a:rPr lang="es-US" dirty="0" err="1" smtClean="0"/>
              <a:t>money</a:t>
            </a:r>
            <a:r>
              <a:rPr lang="es-US" dirty="0" smtClean="0"/>
              <a:t>?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286000"/>
            <a:ext cx="6477000" cy="3840163"/>
          </a:xfrm>
        </p:spPr>
        <p:txBody>
          <a:bodyPr/>
          <a:lstStyle/>
          <a:p>
            <a:r>
              <a:rPr lang="es-US" sz="4800" dirty="0" err="1" smtClean="0"/>
              <a:t>Pay</a:t>
            </a:r>
            <a:r>
              <a:rPr lang="es-US" sz="4800" dirty="0" smtClean="0"/>
              <a:t> </a:t>
            </a:r>
            <a:r>
              <a:rPr lang="es-US" sz="4800" dirty="0" err="1" smtClean="0"/>
              <a:t>for</a:t>
            </a:r>
            <a:r>
              <a:rPr lang="es-US" sz="4800" dirty="0" smtClean="0"/>
              <a:t> </a:t>
            </a:r>
            <a:r>
              <a:rPr lang="es-US" sz="4800" dirty="0" err="1" smtClean="0"/>
              <a:t>education</a:t>
            </a:r>
            <a:endParaRPr lang="es-US" sz="4800" dirty="0" smtClean="0"/>
          </a:p>
          <a:p>
            <a:r>
              <a:rPr lang="es-US" sz="4800" dirty="0" err="1" smtClean="0"/>
              <a:t>Medical</a:t>
            </a:r>
            <a:r>
              <a:rPr lang="es-US" sz="4800" dirty="0" smtClean="0"/>
              <a:t> </a:t>
            </a:r>
            <a:r>
              <a:rPr lang="es-US" sz="4800" dirty="0" err="1" smtClean="0"/>
              <a:t>bills</a:t>
            </a:r>
            <a:endParaRPr lang="es-US" sz="4800" dirty="0" smtClean="0"/>
          </a:p>
          <a:p>
            <a:r>
              <a:rPr lang="es-US" sz="4800" dirty="0" err="1" smtClean="0"/>
              <a:t>Emergencies</a:t>
            </a:r>
            <a:endParaRPr lang="es-US" sz="4800" dirty="0" smtClean="0"/>
          </a:p>
          <a:p>
            <a:r>
              <a:rPr lang="es-US" sz="4800" dirty="0" err="1" smtClean="0"/>
              <a:t>Large</a:t>
            </a:r>
            <a:r>
              <a:rPr lang="es-US" sz="4800" dirty="0" smtClean="0"/>
              <a:t> </a:t>
            </a:r>
            <a:r>
              <a:rPr lang="es-US" sz="4800" dirty="0" err="1" smtClean="0"/>
              <a:t>purchases</a:t>
            </a:r>
            <a:endParaRPr lang="es-US" sz="4800" dirty="0" smtClean="0"/>
          </a:p>
          <a:p>
            <a:pPr>
              <a:buNone/>
            </a:pPr>
            <a:endParaRPr lang="es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S" dirty="0" err="1" smtClean="0"/>
              <a:t>How</a:t>
            </a:r>
            <a:r>
              <a:rPr lang="es-US" dirty="0" smtClean="0"/>
              <a:t> </a:t>
            </a:r>
            <a:r>
              <a:rPr lang="es-US" dirty="0" err="1" smtClean="0"/>
              <a:t>does</a:t>
            </a:r>
            <a:r>
              <a:rPr lang="es-US" dirty="0" smtClean="0"/>
              <a:t> </a:t>
            </a:r>
            <a:r>
              <a:rPr lang="es-US" dirty="0" err="1" smtClean="0"/>
              <a:t>the</a:t>
            </a:r>
            <a:r>
              <a:rPr lang="es-US" dirty="0" smtClean="0"/>
              <a:t> U.S. </a:t>
            </a:r>
            <a:r>
              <a:rPr lang="es-US" dirty="0" err="1" smtClean="0"/>
              <a:t>economy</a:t>
            </a:r>
            <a:r>
              <a:rPr lang="es-US" dirty="0" smtClean="0"/>
              <a:t> </a:t>
            </a:r>
            <a:r>
              <a:rPr lang="es-US" dirty="0" err="1" smtClean="0"/>
              <a:t>benefit</a:t>
            </a:r>
            <a:r>
              <a:rPr lang="es-US" dirty="0" smtClean="0"/>
              <a:t> </a:t>
            </a:r>
            <a:r>
              <a:rPr lang="es-US" dirty="0" err="1" smtClean="0"/>
              <a:t>when</a:t>
            </a:r>
            <a:r>
              <a:rPr lang="es-US" dirty="0" smtClean="0"/>
              <a:t> </a:t>
            </a:r>
            <a:r>
              <a:rPr lang="es-US" dirty="0" err="1" smtClean="0"/>
              <a:t>people</a:t>
            </a:r>
            <a:r>
              <a:rPr lang="es-US" dirty="0" smtClean="0"/>
              <a:t> </a:t>
            </a:r>
            <a:r>
              <a:rPr lang="es-US" dirty="0" err="1" smtClean="0"/>
              <a:t>deposit</a:t>
            </a:r>
            <a:r>
              <a:rPr lang="es-US" dirty="0" smtClean="0"/>
              <a:t> </a:t>
            </a:r>
            <a:r>
              <a:rPr lang="es-US" dirty="0" err="1" smtClean="0"/>
              <a:t>money</a:t>
            </a:r>
            <a:r>
              <a:rPr lang="es-US" dirty="0" smtClean="0"/>
              <a:t>?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86000"/>
            <a:ext cx="6705600" cy="3840163"/>
          </a:xfrm>
        </p:spPr>
        <p:txBody>
          <a:bodyPr>
            <a:noAutofit/>
          </a:bodyPr>
          <a:lstStyle/>
          <a:p>
            <a:r>
              <a:rPr lang="es-US" sz="4400" dirty="0" err="1" smtClean="0"/>
              <a:t>Helps</a:t>
            </a:r>
            <a:r>
              <a:rPr lang="es-US" sz="4400" dirty="0" smtClean="0"/>
              <a:t> </a:t>
            </a:r>
            <a:r>
              <a:rPr lang="es-US" sz="4400" dirty="0" err="1" smtClean="0"/>
              <a:t>expand</a:t>
            </a:r>
            <a:r>
              <a:rPr lang="es-US" sz="4400" dirty="0" smtClean="0"/>
              <a:t> </a:t>
            </a:r>
            <a:r>
              <a:rPr lang="es-US" sz="4400" dirty="0" err="1" smtClean="0"/>
              <a:t>the</a:t>
            </a:r>
            <a:r>
              <a:rPr lang="es-US" sz="4400" dirty="0" smtClean="0"/>
              <a:t> </a:t>
            </a:r>
            <a:r>
              <a:rPr lang="es-US" sz="4400" dirty="0" err="1" smtClean="0"/>
              <a:t>economy</a:t>
            </a:r>
            <a:endParaRPr lang="es-US" sz="4400" dirty="0" smtClean="0"/>
          </a:p>
          <a:p>
            <a:r>
              <a:rPr lang="es-US" sz="4400" dirty="0" err="1" smtClean="0"/>
              <a:t>Producers</a:t>
            </a:r>
            <a:r>
              <a:rPr lang="es-US" sz="4400" dirty="0" smtClean="0"/>
              <a:t> </a:t>
            </a:r>
            <a:r>
              <a:rPr lang="es-US" sz="4400" dirty="0" err="1" smtClean="0"/>
              <a:t>may</a:t>
            </a:r>
            <a:r>
              <a:rPr lang="es-US" sz="4400" dirty="0" smtClean="0"/>
              <a:t> </a:t>
            </a:r>
            <a:r>
              <a:rPr lang="es-US" sz="4400" dirty="0" err="1" smtClean="0"/>
              <a:t>borrow</a:t>
            </a:r>
            <a:r>
              <a:rPr lang="es-US" sz="4400" dirty="0" smtClean="0"/>
              <a:t> </a:t>
            </a:r>
            <a:r>
              <a:rPr lang="es-US" sz="4400" dirty="0" err="1" smtClean="0"/>
              <a:t>money</a:t>
            </a:r>
            <a:endParaRPr lang="es-US" sz="4400" dirty="0" smtClean="0"/>
          </a:p>
          <a:p>
            <a:r>
              <a:rPr lang="es-US" sz="4400" dirty="0" smtClean="0"/>
              <a:t>Banks </a:t>
            </a:r>
            <a:r>
              <a:rPr lang="es-US" sz="4400" dirty="0" err="1" smtClean="0"/>
              <a:t>invest</a:t>
            </a:r>
            <a:r>
              <a:rPr lang="es-US" sz="4400" dirty="0" smtClean="0"/>
              <a:t> </a:t>
            </a:r>
            <a:r>
              <a:rPr lang="es-US" sz="4400" dirty="0" err="1" smtClean="0"/>
              <a:t>your</a:t>
            </a:r>
            <a:r>
              <a:rPr lang="es-US" sz="4400" dirty="0" smtClean="0"/>
              <a:t> </a:t>
            </a:r>
            <a:r>
              <a:rPr lang="es-US" sz="4400" dirty="0" err="1" smtClean="0"/>
              <a:t>savings</a:t>
            </a:r>
            <a:endParaRPr lang="es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934200" cy="1143000"/>
          </a:xfrm>
        </p:spPr>
        <p:txBody>
          <a:bodyPr>
            <a:normAutofit fontScale="90000"/>
          </a:bodyPr>
          <a:lstStyle/>
          <a:p>
            <a:r>
              <a:rPr lang="es-US" dirty="0" err="1" smtClean="0"/>
              <a:t>What</a:t>
            </a:r>
            <a:r>
              <a:rPr lang="es-US" dirty="0" smtClean="0"/>
              <a:t> </a:t>
            </a:r>
            <a:r>
              <a:rPr lang="es-US" dirty="0" err="1" smtClean="0"/>
              <a:t>choices</a:t>
            </a:r>
            <a:r>
              <a:rPr lang="es-US" dirty="0" smtClean="0"/>
              <a:t> </a:t>
            </a:r>
            <a:r>
              <a:rPr lang="es-US" dirty="0" err="1" smtClean="0"/>
              <a:t>does</a:t>
            </a:r>
            <a:r>
              <a:rPr lang="es-US" dirty="0" smtClean="0"/>
              <a:t> </a:t>
            </a:r>
            <a:r>
              <a:rPr lang="es-US" dirty="0" err="1" smtClean="0"/>
              <a:t>an</a:t>
            </a:r>
            <a:r>
              <a:rPr lang="es-US" dirty="0" smtClean="0"/>
              <a:t> individual </a:t>
            </a:r>
            <a:r>
              <a:rPr lang="es-US" dirty="0" err="1" smtClean="0"/>
              <a:t>have</a:t>
            </a:r>
            <a:r>
              <a:rPr lang="es-US" dirty="0" smtClean="0"/>
              <a:t> </a:t>
            </a:r>
            <a:r>
              <a:rPr lang="es-US" dirty="0" err="1" smtClean="0"/>
              <a:t>if</a:t>
            </a:r>
            <a:r>
              <a:rPr lang="es-US" dirty="0" smtClean="0"/>
              <a:t> he/</a:t>
            </a:r>
            <a:r>
              <a:rPr lang="es-US" dirty="0" err="1" smtClean="0"/>
              <a:t>she</a:t>
            </a:r>
            <a:r>
              <a:rPr lang="es-US" dirty="0" smtClean="0"/>
              <a:t> </a:t>
            </a:r>
            <a:r>
              <a:rPr lang="es-US" dirty="0" err="1" smtClean="0"/>
              <a:t>wants</a:t>
            </a:r>
            <a:r>
              <a:rPr lang="es-US" dirty="0" smtClean="0"/>
              <a:t> </a:t>
            </a:r>
            <a:r>
              <a:rPr lang="es-US" dirty="0" err="1" smtClean="0"/>
              <a:t>to</a:t>
            </a:r>
            <a:r>
              <a:rPr lang="es-US" dirty="0" smtClean="0"/>
              <a:t> </a:t>
            </a:r>
            <a:r>
              <a:rPr lang="es-US" dirty="0" err="1" smtClean="0"/>
              <a:t>save</a:t>
            </a:r>
            <a:r>
              <a:rPr lang="es-US" dirty="0" smtClean="0"/>
              <a:t> </a:t>
            </a:r>
            <a:r>
              <a:rPr lang="es-US" dirty="0" err="1" smtClean="0"/>
              <a:t>or</a:t>
            </a:r>
            <a:r>
              <a:rPr lang="es-US" dirty="0" smtClean="0"/>
              <a:t> </a:t>
            </a:r>
            <a:r>
              <a:rPr lang="es-US" dirty="0" err="1" smtClean="0"/>
              <a:t>invest</a:t>
            </a:r>
            <a:r>
              <a:rPr lang="es-US" dirty="0" smtClean="0"/>
              <a:t> $?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33600"/>
            <a:ext cx="6705600" cy="3992563"/>
          </a:xfrm>
        </p:spPr>
        <p:txBody>
          <a:bodyPr>
            <a:noAutofit/>
          </a:bodyPr>
          <a:lstStyle/>
          <a:p>
            <a:r>
              <a:rPr lang="es-US" sz="4000" dirty="0" err="1" smtClean="0"/>
              <a:t>Commercial</a:t>
            </a:r>
            <a:r>
              <a:rPr lang="es-US" sz="4000" dirty="0" smtClean="0"/>
              <a:t> </a:t>
            </a:r>
            <a:r>
              <a:rPr lang="es-US" sz="4000" dirty="0" err="1" smtClean="0"/>
              <a:t>banks</a:t>
            </a:r>
            <a:endParaRPr lang="es-US" sz="4000" dirty="0" smtClean="0"/>
          </a:p>
          <a:p>
            <a:r>
              <a:rPr lang="es-US" sz="4000" dirty="0" err="1" smtClean="0"/>
              <a:t>Savings</a:t>
            </a:r>
            <a:r>
              <a:rPr lang="es-US" sz="4000" dirty="0" smtClean="0"/>
              <a:t> and </a:t>
            </a:r>
            <a:r>
              <a:rPr lang="es-US" sz="4000" dirty="0" err="1" smtClean="0"/>
              <a:t>loans</a:t>
            </a:r>
            <a:endParaRPr lang="es-US" sz="4000" dirty="0" smtClean="0"/>
          </a:p>
          <a:p>
            <a:r>
              <a:rPr lang="es-US" sz="4000" dirty="0" err="1" smtClean="0"/>
              <a:t>Savings</a:t>
            </a:r>
            <a:r>
              <a:rPr lang="es-US" sz="4000" dirty="0" smtClean="0"/>
              <a:t> </a:t>
            </a:r>
            <a:r>
              <a:rPr lang="es-US" sz="4000" dirty="0" err="1" smtClean="0"/>
              <a:t>banks</a:t>
            </a:r>
            <a:endParaRPr lang="es-US" sz="4000" dirty="0" smtClean="0"/>
          </a:p>
          <a:p>
            <a:r>
              <a:rPr lang="es-US" sz="4000" dirty="0" err="1" smtClean="0"/>
              <a:t>Credit</a:t>
            </a:r>
            <a:r>
              <a:rPr lang="es-US" sz="4000" dirty="0" smtClean="0"/>
              <a:t> </a:t>
            </a:r>
            <a:r>
              <a:rPr lang="es-US" sz="4000" dirty="0" err="1" smtClean="0"/>
              <a:t>unions</a:t>
            </a:r>
            <a:endParaRPr lang="es-US" sz="4000" dirty="0" smtClean="0"/>
          </a:p>
          <a:p>
            <a:r>
              <a:rPr lang="es-US" sz="4000" dirty="0" err="1" smtClean="0"/>
              <a:t>Securities</a:t>
            </a:r>
            <a:r>
              <a:rPr lang="es-US" sz="4000" dirty="0" smtClean="0"/>
              <a:t> &amp; </a:t>
            </a:r>
            <a:r>
              <a:rPr lang="es-US" sz="4000" dirty="0" err="1" smtClean="0"/>
              <a:t>exchanges</a:t>
            </a:r>
            <a:r>
              <a:rPr lang="es-US" sz="4000" dirty="0" smtClean="0"/>
              <a:t> (</a:t>
            </a:r>
            <a:r>
              <a:rPr lang="es-US" sz="4000" smtClean="0"/>
              <a:t>brokerage</a:t>
            </a:r>
            <a:r>
              <a:rPr lang="es-US" sz="4000" dirty="0" smtClean="0"/>
              <a:t> </a:t>
            </a:r>
            <a:r>
              <a:rPr lang="es-US" sz="4000" dirty="0" err="1" smtClean="0"/>
              <a:t>firms</a:t>
            </a:r>
            <a:r>
              <a:rPr lang="es-US" sz="4000" dirty="0" smtClean="0"/>
              <a:t>)</a:t>
            </a:r>
            <a:endParaRPr lang="es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S" dirty="0" err="1" smtClean="0"/>
              <a:t>How</a:t>
            </a:r>
            <a:r>
              <a:rPr lang="es-US" dirty="0" smtClean="0"/>
              <a:t> </a:t>
            </a:r>
            <a:r>
              <a:rPr lang="es-US" dirty="0" err="1" smtClean="0"/>
              <a:t>does</a:t>
            </a:r>
            <a:r>
              <a:rPr lang="es-US" dirty="0" smtClean="0"/>
              <a:t> </a:t>
            </a:r>
            <a:r>
              <a:rPr lang="es-US" dirty="0" err="1" smtClean="0"/>
              <a:t>the</a:t>
            </a:r>
            <a:r>
              <a:rPr lang="es-US" dirty="0" smtClean="0"/>
              <a:t> </a:t>
            </a:r>
            <a:r>
              <a:rPr lang="es-US" dirty="0" err="1" smtClean="0"/>
              <a:t>govt</a:t>
            </a:r>
            <a:r>
              <a:rPr lang="es-US" dirty="0" smtClean="0"/>
              <a:t>. </a:t>
            </a:r>
            <a:r>
              <a:rPr lang="es-US" dirty="0" err="1" smtClean="0"/>
              <a:t>help</a:t>
            </a:r>
            <a:r>
              <a:rPr lang="es-US" dirty="0" smtClean="0"/>
              <a:t> </a:t>
            </a:r>
            <a:r>
              <a:rPr lang="es-US" dirty="0" err="1" smtClean="0"/>
              <a:t>protect</a:t>
            </a:r>
            <a:r>
              <a:rPr lang="es-US" dirty="0" smtClean="0"/>
              <a:t> </a:t>
            </a:r>
            <a:r>
              <a:rPr lang="es-US" dirty="0" err="1" smtClean="0"/>
              <a:t>savings</a:t>
            </a:r>
            <a:r>
              <a:rPr lang="es-US" dirty="0" smtClean="0"/>
              <a:t> &amp; </a:t>
            </a:r>
            <a:r>
              <a:rPr lang="es-US" dirty="0" err="1" smtClean="0"/>
              <a:t>investments</a:t>
            </a:r>
            <a:r>
              <a:rPr lang="es-US" dirty="0" smtClean="0"/>
              <a:t>?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86000"/>
            <a:ext cx="6705600" cy="3840163"/>
          </a:xfrm>
        </p:spPr>
        <p:txBody>
          <a:bodyPr>
            <a:noAutofit/>
          </a:bodyPr>
          <a:lstStyle/>
          <a:p>
            <a:r>
              <a:rPr lang="es-US" sz="3600" dirty="0" err="1" smtClean="0"/>
              <a:t>Savings</a:t>
            </a:r>
            <a:r>
              <a:rPr lang="es-US" sz="3600" dirty="0" smtClean="0"/>
              <a:t> are </a:t>
            </a:r>
            <a:r>
              <a:rPr lang="es-US" sz="3600" dirty="0" err="1" smtClean="0"/>
              <a:t>insured</a:t>
            </a:r>
            <a:endParaRPr lang="es-US" sz="3600" dirty="0" smtClean="0"/>
          </a:p>
          <a:p>
            <a:r>
              <a:rPr lang="es-US" sz="3600" dirty="0" smtClean="0"/>
              <a:t>(FDIC) Federal </a:t>
            </a:r>
            <a:r>
              <a:rPr lang="es-US" sz="3600" dirty="0" err="1" smtClean="0"/>
              <a:t>Deposit</a:t>
            </a:r>
            <a:r>
              <a:rPr lang="es-US" sz="3600" dirty="0" smtClean="0"/>
              <a:t> </a:t>
            </a:r>
            <a:r>
              <a:rPr lang="es-US" sz="3600" dirty="0" err="1" smtClean="0"/>
              <a:t>Insurance</a:t>
            </a:r>
            <a:r>
              <a:rPr lang="es-US" sz="3600" dirty="0" smtClean="0"/>
              <a:t> </a:t>
            </a:r>
            <a:r>
              <a:rPr lang="es-US" sz="3600" dirty="0" err="1" smtClean="0"/>
              <a:t>Corporation</a:t>
            </a:r>
            <a:endParaRPr lang="es-US" sz="3600" dirty="0" smtClean="0"/>
          </a:p>
          <a:p>
            <a:r>
              <a:rPr lang="es-US" sz="3600" dirty="0" smtClean="0"/>
              <a:t>(NCUA) </a:t>
            </a:r>
            <a:r>
              <a:rPr lang="es-US" sz="3600" dirty="0" err="1" smtClean="0"/>
              <a:t>National</a:t>
            </a:r>
            <a:r>
              <a:rPr lang="es-US" sz="3600" dirty="0" smtClean="0"/>
              <a:t> </a:t>
            </a:r>
            <a:r>
              <a:rPr lang="es-US" sz="3600" dirty="0" err="1" smtClean="0"/>
              <a:t>Credit</a:t>
            </a:r>
            <a:r>
              <a:rPr lang="es-US" sz="3600" dirty="0" smtClean="0"/>
              <a:t> </a:t>
            </a:r>
            <a:r>
              <a:rPr lang="es-US" sz="3600" dirty="0" err="1" smtClean="0"/>
              <a:t>Union</a:t>
            </a:r>
            <a:r>
              <a:rPr lang="es-US" sz="3600" dirty="0" smtClean="0"/>
              <a:t> </a:t>
            </a:r>
            <a:r>
              <a:rPr lang="es-US" sz="3600" dirty="0" err="1" smtClean="0"/>
              <a:t>Association</a:t>
            </a:r>
            <a:endParaRPr lang="es-US" sz="3600" dirty="0" smtClean="0"/>
          </a:p>
          <a:p>
            <a:r>
              <a:rPr lang="es-US" sz="3600" dirty="0" err="1" smtClean="0"/>
              <a:t>Regulating</a:t>
            </a:r>
            <a:r>
              <a:rPr lang="es-US" sz="3600" dirty="0" smtClean="0"/>
              <a:t> stock </a:t>
            </a:r>
            <a:r>
              <a:rPr lang="es-US" sz="3600" dirty="0" err="1" smtClean="0"/>
              <a:t>exchanges</a:t>
            </a:r>
            <a:r>
              <a:rPr lang="es-US" sz="3600" dirty="0" smtClean="0"/>
              <a:t> &amp; </a:t>
            </a:r>
            <a:r>
              <a:rPr lang="es-US" sz="3600" dirty="0" err="1" smtClean="0"/>
              <a:t>savings</a:t>
            </a:r>
            <a:r>
              <a:rPr lang="es-US" sz="3600" dirty="0" smtClean="0"/>
              <a:t> </a:t>
            </a:r>
            <a:r>
              <a:rPr lang="es-US" sz="3600" dirty="0" err="1" smtClean="0"/>
              <a:t>organizations</a:t>
            </a:r>
            <a:endParaRPr lang="es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457</TotalTime>
  <Words>215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Trebuchet MS</vt:lpstr>
      <vt:lpstr>Wingdings</vt:lpstr>
      <vt:lpstr>Mod</vt:lpstr>
      <vt:lpstr>Banking and the U.S.</vt:lpstr>
      <vt:lpstr>Commercial Banks</vt:lpstr>
      <vt:lpstr>Savings &amp; Loans</vt:lpstr>
      <vt:lpstr>Credit Unions</vt:lpstr>
      <vt:lpstr>Securities &amp; Exchange Commission</vt:lpstr>
      <vt:lpstr>Why is it important to save money?</vt:lpstr>
      <vt:lpstr>How does the U.S. economy benefit when people deposit money?</vt:lpstr>
      <vt:lpstr>What choices does an individual have if he/she wants to save or invest $?</vt:lpstr>
      <vt:lpstr>How does the govt. help protect savings &amp; investments?</vt:lpstr>
    </vt:vector>
  </TitlesOfParts>
  <Company>Virginia Beach City Public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Banking and the U.S.</dc:title>
  <dc:creator>vbkelley</dc:creator>
  <cp:lastModifiedBy>Teresa C. Preville</cp:lastModifiedBy>
  <cp:revision>6</cp:revision>
  <cp:lastPrinted>2011-05-09T14:13:14Z</cp:lastPrinted>
  <dcterms:created xsi:type="dcterms:W3CDTF">2010-04-28T14:26:22Z</dcterms:created>
  <dcterms:modified xsi:type="dcterms:W3CDTF">2015-04-16T19:26:41Z</dcterms:modified>
</cp:coreProperties>
</file>