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3"/>
  </p:handoutMasterIdLst>
  <p:sldIdLst>
    <p:sldId id="256" r:id="rId2"/>
    <p:sldId id="278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EB7E9-613D-47A0-8777-55325566AE5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9CF0C-7091-49D0-9012-77C948D5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05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8808-2C71-4E38-BA54-7CEAAFB53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95C9-C188-4523-B62E-E955C3E48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EF72-13E7-48E0-BC73-1E68B68BB2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F89DB-9B16-4D32-8D40-1B04C1B8A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04EA-EF9F-4355-AB7D-C860D8D66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2321-564F-42B6-B829-4EB6F0177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B9AB5-8897-4DF3-8978-E8860E13F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9ECF-107F-4B0B-98A7-844862B12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71B3-8C8C-4F92-9561-862817AB7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9633-412F-411F-835B-22D4C56AD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2907-7C51-4659-B078-3160D648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165B5-CE53-4A01-A55B-86FA8560E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accent1"/>
                </a:solidFill>
                <a:latin typeface="Arial Rounded MT Bold" pitchFamily="34" charset="0"/>
              </a:rPr>
              <a:t>1. What is the Supremacy Clause?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133600"/>
            <a:ext cx="8458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400" dirty="0">
                <a:solidFill>
                  <a:schemeClr val="tx1"/>
                </a:solidFill>
                <a:latin typeface="Arial Rounded MT Bold" pitchFamily="34" charset="0"/>
              </a:rPr>
              <a:t>It says that when a federal law and a state law disagree the federal law overrides the state law.  The </a:t>
            </a:r>
            <a:r>
              <a:rPr lang="en-US" sz="4400" dirty="0">
                <a:solidFill>
                  <a:srgbClr val="FF0000"/>
                </a:solidFill>
                <a:latin typeface="Arial Rounded MT Bold" pitchFamily="34" charset="0"/>
              </a:rPr>
              <a:t>Constitution</a:t>
            </a:r>
            <a:r>
              <a:rPr lang="en-US" sz="4400" dirty="0">
                <a:solidFill>
                  <a:schemeClr val="tx1"/>
                </a:solidFill>
                <a:latin typeface="Arial Rounded MT Bold" pitchFamily="34" charset="0"/>
              </a:rPr>
              <a:t> and other federal laws are the </a:t>
            </a:r>
            <a:r>
              <a:rPr lang="en-US" sz="4400" dirty="0">
                <a:solidFill>
                  <a:srgbClr val="FF0000"/>
                </a:solidFill>
                <a:latin typeface="Arial Rounded MT Bold" pitchFamily="34" charset="0"/>
              </a:rPr>
              <a:t>Supreme</a:t>
            </a:r>
            <a:r>
              <a:rPr lang="en-US" sz="4400" dirty="0">
                <a:solidFill>
                  <a:schemeClr val="tx1"/>
                </a:solidFill>
                <a:latin typeface="Arial Rounded MT Bold" pitchFamily="34" charset="0"/>
              </a:rPr>
              <a:t> Law of the Land.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19050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accent1"/>
                </a:solidFill>
                <a:latin typeface="Arial Rounded MT Bold" pitchFamily="34" charset="0"/>
              </a:rPr>
              <a:t>9.  </a:t>
            </a:r>
            <a:r>
              <a:rPr lang="en-US" sz="6000" dirty="0">
                <a:solidFill>
                  <a:schemeClr val="accent1"/>
                </a:solidFill>
                <a:latin typeface="Arial Rounded MT Bold" pitchFamily="34" charset="0"/>
              </a:rPr>
              <a:t>Explain the system of checks and balances.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667000"/>
            <a:ext cx="9144000" cy="2286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4400" dirty="0">
                <a:solidFill>
                  <a:schemeClr val="tx1"/>
                </a:solidFill>
                <a:latin typeface="Arial Rounded MT Bold" pitchFamily="34" charset="0"/>
              </a:rPr>
              <a:t>A system in which the powers of government are balanced among different branches so that each branch can check or limit, the powers of the other branches.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57200"/>
            <a:ext cx="9144000" cy="22860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accent1"/>
                </a:solidFill>
                <a:latin typeface="Arial Rounded MT Bold" pitchFamily="34" charset="0"/>
              </a:rPr>
              <a:t>10. </a:t>
            </a:r>
            <a:r>
              <a:rPr lang="en-US" sz="6000" dirty="0">
                <a:solidFill>
                  <a:schemeClr val="accent1"/>
                </a:solidFill>
                <a:latin typeface="Arial Rounded MT Bold" pitchFamily="34" charset="0"/>
              </a:rPr>
              <a:t>Why did the framers of our Constitution provide for this system?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810000"/>
            <a:ext cx="9144000" cy="2286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6600" dirty="0">
                <a:solidFill>
                  <a:schemeClr val="tx1"/>
                </a:solidFill>
                <a:latin typeface="Arial Rounded MT Bold" pitchFamily="34" charset="0"/>
              </a:rPr>
              <a:t>To prevent any branch from becoming too powerful.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19050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accent1"/>
                </a:solidFill>
                <a:latin typeface="Arial Rounded MT Bold" pitchFamily="34" charset="0"/>
              </a:rPr>
              <a:t>11.  What are 2 </a:t>
            </a:r>
            <a:r>
              <a:rPr lang="en-US" sz="5400" dirty="0">
                <a:solidFill>
                  <a:schemeClr val="accent1"/>
                </a:solidFill>
                <a:latin typeface="Arial Rounded MT Bold" pitchFamily="34" charset="0"/>
              </a:rPr>
              <a:t>ways the legislative branch may check the executive branch.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962400"/>
            <a:ext cx="9144000" cy="2286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6000" dirty="0">
                <a:solidFill>
                  <a:schemeClr val="tx1"/>
                </a:solidFill>
                <a:latin typeface="Arial Rounded MT Bold" pitchFamily="34" charset="0"/>
              </a:rPr>
              <a:t>Override a veto, impeach and remove the president, approve money bills, approve treaties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19050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accent1"/>
                </a:solidFill>
                <a:latin typeface="Arial Rounded MT Bold" pitchFamily="34" charset="0"/>
              </a:rPr>
              <a:t>12.  What are 2 </a:t>
            </a:r>
            <a:r>
              <a:rPr lang="en-US" sz="5400" dirty="0">
                <a:solidFill>
                  <a:schemeClr val="accent1"/>
                </a:solidFill>
                <a:latin typeface="Arial Rounded MT Bold" pitchFamily="34" charset="0"/>
              </a:rPr>
              <a:t>ways the legislative branch may check the judicial branch.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743200"/>
            <a:ext cx="9144000" cy="2286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endParaRPr lang="en-US" sz="54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5400" dirty="0" smtClean="0">
                <a:solidFill>
                  <a:schemeClr val="tx1"/>
                </a:solidFill>
                <a:latin typeface="Arial Rounded MT Bold" pitchFamily="34" charset="0"/>
              </a:rPr>
              <a:t>Impeach </a:t>
            </a:r>
            <a:r>
              <a:rPr lang="en-US" sz="5400" dirty="0">
                <a:solidFill>
                  <a:schemeClr val="tx1"/>
                </a:solidFill>
                <a:latin typeface="Arial Rounded MT Bold" pitchFamily="34" charset="0"/>
              </a:rPr>
              <a:t>and remove federal judges, approve federal judges, propose amendments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21336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accent1"/>
                </a:solidFill>
                <a:latin typeface="Arial Rounded MT Bold" pitchFamily="34" charset="0"/>
              </a:rPr>
              <a:t>13.  What are 2 </a:t>
            </a:r>
            <a:r>
              <a:rPr lang="en-US" sz="5400" dirty="0">
                <a:solidFill>
                  <a:schemeClr val="accent1"/>
                </a:solidFill>
                <a:latin typeface="Arial Rounded MT Bold" pitchFamily="34" charset="0"/>
              </a:rPr>
              <a:t>ways the executive branch may check the legislative branch.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191000"/>
            <a:ext cx="9144000" cy="2286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7200" dirty="0">
                <a:solidFill>
                  <a:schemeClr val="tx1"/>
                </a:solidFill>
                <a:latin typeface="Arial Rounded MT Bold" pitchFamily="34" charset="0"/>
              </a:rPr>
              <a:t>Veto laws, call </a:t>
            </a:r>
            <a:br>
              <a:rPr lang="en-US" sz="7200" dirty="0">
                <a:solidFill>
                  <a:schemeClr val="tx1"/>
                </a:solidFill>
                <a:latin typeface="Arial Rounded MT Bold" pitchFamily="34" charset="0"/>
              </a:rPr>
            </a:br>
            <a:r>
              <a:rPr lang="en-US" sz="7200" dirty="0">
                <a:solidFill>
                  <a:schemeClr val="tx1"/>
                </a:solidFill>
                <a:latin typeface="Arial Rounded MT Bold" pitchFamily="34" charset="0"/>
              </a:rPr>
              <a:t>Congress into special session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19050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accent1"/>
                </a:solidFill>
                <a:latin typeface="Arial Rounded MT Bold" pitchFamily="34" charset="0"/>
              </a:rPr>
              <a:t>14.  What are </a:t>
            </a:r>
            <a:r>
              <a:rPr lang="en-US" sz="5400" dirty="0">
                <a:solidFill>
                  <a:schemeClr val="accent1"/>
                </a:solidFill>
                <a:latin typeface="Arial Rounded MT Bold" pitchFamily="34" charset="0"/>
              </a:rPr>
              <a:t>2 ways the executive branch may check the judicial branch.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114800"/>
            <a:ext cx="9144000" cy="2286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7200" dirty="0">
                <a:solidFill>
                  <a:schemeClr val="tx1"/>
                </a:solidFill>
                <a:latin typeface="Arial Rounded MT Bold" pitchFamily="34" charset="0"/>
              </a:rPr>
              <a:t>Appoint judges, grant pardons and reprieves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19050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accent1"/>
                </a:solidFill>
                <a:latin typeface="Arial Rounded MT Bold" pitchFamily="34" charset="0"/>
              </a:rPr>
              <a:t>15.  What is 1 </a:t>
            </a:r>
            <a:r>
              <a:rPr lang="en-US" sz="5400" dirty="0">
                <a:solidFill>
                  <a:schemeClr val="accent1"/>
                </a:solidFill>
                <a:latin typeface="Arial Rounded MT Bold" pitchFamily="34" charset="0"/>
              </a:rPr>
              <a:t>way the judicial branch may check the legislative branch.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657600"/>
            <a:ext cx="9144000" cy="228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7200" dirty="0">
                <a:solidFill>
                  <a:schemeClr val="tx1"/>
                </a:solidFill>
                <a:latin typeface="Arial Rounded MT Bold" pitchFamily="34" charset="0"/>
              </a:rPr>
              <a:t>Declare laws unconstitutional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19050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accent1"/>
                </a:solidFill>
                <a:latin typeface="Arial Rounded MT Bold" pitchFamily="34" charset="0"/>
              </a:rPr>
              <a:t>16.  </a:t>
            </a:r>
            <a:r>
              <a:rPr lang="en-US" sz="5400" dirty="0">
                <a:solidFill>
                  <a:schemeClr val="accent1"/>
                </a:solidFill>
                <a:latin typeface="Arial Rounded MT Bold" pitchFamily="34" charset="0"/>
              </a:rPr>
              <a:t>List 1 way the judicial branch may check the executive branch.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29000"/>
            <a:ext cx="9144000" cy="2286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7200" dirty="0">
                <a:solidFill>
                  <a:schemeClr val="tx1"/>
                </a:solidFill>
                <a:latin typeface="Arial Rounded MT Bold" pitchFamily="34" charset="0"/>
              </a:rPr>
              <a:t>Declare executive (presidential) acts unconstitutional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17.  What is the main job of the legislative branch?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4000" b="1" dirty="0" smtClean="0"/>
              <a:t>MAKE LAWS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06513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18.  What is the main job of the executive branch?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800" b="1" dirty="0" smtClean="0"/>
              <a:t>Enforce Laws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762631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ELASTIC CLAUSE?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3480" y="1219200"/>
            <a:ext cx="7036119" cy="527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522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19.  What is the main job of the judicial branch?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4000" b="1" dirty="0" smtClean="0"/>
              <a:t>Interpret the Law (</a:t>
            </a:r>
            <a:r>
              <a:rPr lang="en-US" sz="4000" b="1" dirty="0" err="1" smtClean="0"/>
              <a:t>i.e</a:t>
            </a:r>
            <a:r>
              <a:rPr lang="en-US" sz="4000" b="1" dirty="0" smtClean="0"/>
              <a:t> Decide if laws are constitutional!)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01704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62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20.  Compare the goals “insure domestic tranquility” and “provide for the common defense” from the Preamble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2895600"/>
            <a:ext cx="7696200" cy="32305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b="1" dirty="0" smtClean="0"/>
              <a:t>How are these goals similar?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5808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accent1"/>
                </a:solidFill>
                <a:latin typeface="Arial Rounded MT Bold" pitchFamily="34" charset="0"/>
              </a:rPr>
              <a:t>2.  Explain Federalism.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133600"/>
            <a:ext cx="8458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6000" dirty="0">
                <a:solidFill>
                  <a:schemeClr val="tx1"/>
                </a:solidFill>
                <a:latin typeface="Arial Rounded MT Bold" pitchFamily="34" charset="0"/>
              </a:rPr>
              <a:t>The powers of the government are divided between the national and the state government.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1905000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accent1"/>
                </a:solidFill>
                <a:latin typeface="Arial Rounded MT Bold" pitchFamily="34" charset="0"/>
              </a:rPr>
              <a:t>3.  What are delegated (enumerated) powers?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133600"/>
            <a:ext cx="8686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6000" dirty="0">
                <a:solidFill>
                  <a:schemeClr val="tx1"/>
                </a:solidFill>
                <a:latin typeface="Arial Rounded MT Bold" pitchFamily="34" charset="0"/>
              </a:rPr>
              <a:t>Powers that the Constitution specifically gives to the Federal (national) government.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1905000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accent1"/>
                </a:solidFill>
                <a:latin typeface="Arial Rounded MT Bold" pitchFamily="34" charset="0"/>
              </a:rPr>
              <a:t>4.  List </a:t>
            </a:r>
            <a:r>
              <a:rPr lang="en-US" sz="6600" dirty="0" smtClean="0">
                <a:solidFill>
                  <a:schemeClr val="accent1"/>
                </a:solidFill>
                <a:latin typeface="Arial Rounded MT Bold" pitchFamily="34" charset="0"/>
              </a:rPr>
              <a:t>Some </a:t>
            </a:r>
            <a:r>
              <a:rPr lang="en-US" sz="6600" dirty="0">
                <a:solidFill>
                  <a:schemeClr val="accent1"/>
                </a:solidFill>
                <a:latin typeface="Arial Rounded MT Bold" pitchFamily="34" charset="0"/>
              </a:rPr>
              <a:t>Delegated </a:t>
            </a:r>
            <a:r>
              <a:rPr lang="en-US" sz="6600" dirty="0" smtClean="0">
                <a:solidFill>
                  <a:schemeClr val="accent1"/>
                </a:solidFill>
                <a:latin typeface="Arial Rounded MT Bold" pitchFamily="34" charset="0"/>
              </a:rPr>
              <a:t>Powers</a:t>
            </a:r>
            <a:endParaRPr lang="en-US" sz="66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133600"/>
            <a:ext cx="8686800" cy="4724400"/>
          </a:xfrm>
        </p:spPr>
        <p:txBody>
          <a:bodyPr/>
          <a:lstStyle/>
          <a:p>
            <a:pPr marL="742950" indent="-742950" algn="l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coin money</a:t>
            </a:r>
          </a:p>
          <a:p>
            <a:pPr marL="742950" indent="-742950" algn="l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control trade</a:t>
            </a:r>
          </a:p>
          <a:p>
            <a:pPr marL="742950" indent="-742950" algn="l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declare war</a:t>
            </a:r>
          </a:p>
          <a:p>
            <a:pPr marL="742950" indent="-742950" algn="l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admit </a:t>
            </a:r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new 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states</a:t>
            </a:r>
          </a:p>
          <a:p>
            <a:pPr marL="742950" indent="-742950" algn="l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conduct </a:t>
            </a:r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foreign 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relations </a:t>
            </a:r>
          </a:p>
          <a:p>
            <a:pPr marL="742950" indent="-742950" algn="l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establish </a:t>
            </a:r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a post 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office .</a:t>
            </a:r>
          </a:p>
          <a:p>
            <a:pPr marL="742950" indent="-742950" algn="l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regulate immigration</a:t>
            </a:r>
          </a:p>
          <a:p>
            <a:pPr marL="742950" indent="-742950" algn="l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make all laws that are necessary and proper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1905000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accent1"/>
                </a:solidFill>
                <a:latin typeface="Arial Rounded MT Bold" pitchFamily="34" charset="0"/>
              </a:rPr>
              <a:t>5.  Explain Reserved Powers.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133600"/>
            <a:ext cx="8686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6000" dirty="0">
                <a:solidFill>
                  <a:schemeClr val="tx1"/>
                </a:solidFill>
                <a:latin typeface="Arial Rounded MT Bold" pitchFamily="34" charset="0"/>
              </a:rPr>
              <a:t>Powers that set aside by the Constitution for the states or for the people.  Amendment #10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1905000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accent1"/>
                </a:solidFill>
                <a:latin typeface="Arial Rounded MT Bold" pitchFamily="34" charset="0"/>
              </a:rPr>
              <a:t>6. List 5 Reserved Powers.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133600"/>
            <a:ext cx="91440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400" dirty="0">
                <a:solidFill>
                  <a:schemeClr val="tx1"/>
                </a:solidFill>
                <a:latin typeface="Arial Rounded MT Bold" pitchFamily="34" charset="0"/>
              </a:rPr>
              <a:t>Establish local governments, regulate business and trade within the state, establish and maintain schools, conduct elections, determine voter qualifications, make marriage laws, license professionals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1905000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chemeClr val="accent1"/>
                </a:solidFill>
                <a:latin typeface="Arial Rounded MT Bold" pitchFamily="34" charset="0"/>
              </a:rPr>
              <a:t>7.  What is another name for shared powers?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667000"/>
            <a:ext cx="9144000" cy="228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0600">
                <a:solidFill>
                  <a:schemeClr val="tx1"/>
                </a:solidFill>
                <a:latin typeface="Arial Rounded MT Bold" pitchFamily="34" charset="0"/>
              </a:rPr>
              <a:t>Concurrent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1905000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chemeClr val="accent1"/>
                </a:solidFill>
                <a:latin typeface="Arial Rounded MT Bold" pitchFamily="34" charset="0"/>
              </a:rPr>
              <a:t>8.  List 5 shared (concurrent) powers.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667000"/>
            <a:ext cx="9144000" cy="2286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4800">
                <a:solidFill>
                  <a:schemeClr val="tx1"/>
                </a:solidFill>
                <a:latin typeface="Arial Rounded MT Bold" pitchFamily="34" charset="0"/>
              </a:rPr>
              <a:t>Make laws, maintain law and order (enforce laws), collect taxes, establish courts, charter banks, provide for public health and welfare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</TotalTime>
  <Words>512</Words>
  <Application>Microsoft Office PowerPoint</Application>
  <PresentationFormat>On-screen Show (4:3)</PresentationFormat>
  <Paragraphs>57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Rounded MT Bold</vt:lpstr>
      <vt:lpstr>Calibri</vt:lpstr>
      <vt:lpstr>Verdana</vt:lpstr>
      <vt:lpstr>Office Theme</vt:lpstr>
      <vt:lpstr>1. What is the Supremacy Clause?</vt:lpstr>
      <vt:lpstr>WHAT IS THE ELASTIC CLAUSE?</vt:lpstr>
      <vt:lpstr>2.  Explain Federalism.</vt:lpstr>
      <vt:lpstr>3.  What are delegated (enumerated) powers?</vt:lpstr>
      <vt:lpstr>4.  List Some Delegated Powers</vt:lpstr>
      <vt:lpstr>5.  Explain Reserved Powers.</vt:lpstr>
      <vt:lpstr>6. List 5 Reserved Powers.</vt:lpstr>
      <vt:lpstr>7.  What is another name for shared powers?</vt:lpstr>
      <vt:lpstr>8.  List 5 shared (concurrent) powers.</vt:lpstr>
      <vt:lpstr>9.  Explain the system of checks and balances.</vt:lpstr>
      <vt:lpstr>10. Why did the framers of our Constitution provide for this system?</vt:lpstr>
      <vt:lpstr>11.  What are 2 ways the legislative branch may check the executive branch.</vt:lpstr>
      <vt:lpstr>12.  What are 2 ways the legislative branch may check the judicial branch.</vt:lpstr>
      <vt:lpstr>13.  What are 2 ways the executive branch may check the legislative branch.</vt:lpstr>
      <vt:lpstr>14.  What are 2 ways the executive branch may check the judicial branch.</vt:lpstr>
      <vt:lpstr>15.  What is 1 way the judicial branch may check the legislative branch.</vt:lpstr>
      <vt:lpstr>16.  List 1 way the judicial branch may check the executive branch.</vt:lpstr>
      <vt:lpstr>17.  What is the main job of the legislative branch?</vt:lpstr>
      <vt:lpstr>18.  What is the main job of the executive branch?</vt:lpstr>
      <vt:lpstr>19.  What is the main job of the judicial branch?</vt:lpstr>
      <vt:lpstr>20.  Compare the goals “insure domestic tranquility” and “provide for the common defense” from the Preamble</vt:lpstr>
    </vt:vector>
  </TitlesOfParts>
  <Company>Virginia Beach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What is the Supremacy Clause?</dc:title>
  <dc:creator>Virginia Beach City Public Schools</dc:creator>
  <cp:lastModifiedBy>Teresa C. Preville</cp:lastModifiedBy>
  <cp:revision>34</cp:revision>
  <dcterms:created xsi:type="dcterms:W3CDTF">2006-11-15T13:14:33Z</dcterms:created>
  <dcterms:modified xsi:type="dcterms:W3CDTF">2014-10-16T19:36:52Z</dcterms:modified>
</cp:coreProperties>
</file>