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4"/>
  </p:handoutMasterIdLst>
  <p:sldIdLst>
    <p:sldId id="256" r:id="rId2"/>
    <p:sldId id="300" r:id="rId3"/>
    <p:sldId id="296" r:id="rId4"/>
    <p:sldId id="297" r:id="rId5"/>
    <p:sldId id="298" r:id="rId6"/>
    <p:sldId id="299" r:id="rId7"/>
    <p:sldId id="291" r:id="rId8"/>
    <p:sldId id="295" r:id="rId9"/>
    <p:sldId id="317" r:id="rId10"/>
    <p:sldId id="301" r:id="rId11"/>
    <p:sldId id="293" r:id="rId12"/>
    <p:sldId id="266" r:id="rId13"/>
    <p:sldId id="318" r:id="rId14"/>
    <p:sldId id="257" r:id="rId15"/>
    <p:sldId id="277" r:id="rId16"/>
    <p:sldId id="278" r:id="rId17"/>
    <p:sldId id="268" r:id="rId18"/>
    <p:sldId id="279" r:id="rId19"/>
    <p:sldId id="280" r:id="rId20"/>
    <p:sldId id="269" r:id="rId21"/>
    <p:sldId id="320" r:id="rId22"/>
    <p:sldId id="281" r:id="rId23"/>
    <p:sldId id="282" r:id="rId24"/>
    <p:sldId id="265" r:id="rId25"/>
    <p:sldId id="267" r:id="rId26"/>
    <p:sldId id="285" r:id="rId27"/>
    <p:sldId id="303" r:id="rId28"/>
    <p:sldId id="294" r:id="rId29"/>
    <p:sldId id="260" r:id="rId30"/>
    <p:sldId id="319" r:id="rId31"/>
    <p:sldId id="321" r:id="rId32"/>
    <p:sldId id="258" r:id="rId33"/>
    <p:sldId id="275" r:id="rId34"/>
    <p:sldId id="276" r:id="rId35"/>
    <p:sldId id="262" r:id="rId36"/>
    <p:sldId id="271" r:id="rId37"/>
    <p:sldId id="287" r:id="rId38"/>
    <p:sldId id="304" r:id="rId39"/>
    <p:sldId id="270" r:id="rId40"/>
    <p:sldId id="263" r:id="rId41"/>
    <p:sldId id="272" r:id="rId42"/>
    <p:sldId id="273" r:id="rId43"/>
    <p:sldId id="274" r:id="rId44"/>
    <p:sldId id="264" r:id="rId45"/>
    <p:sldId id="286" r:id="rId46"/>
    <p:sldId id="261" r:id="rId47"/>
    <p:sldId id="283" r:id="rId48"/>
    <p:sldId id="284" r:id="rId49"/>
    <p:sldId id="302" r:id="rId50"/>
    <p:sldId id="289" r:id="rId51"/>
    <p:sldId id="288" r:id="rId52"/>
    <p:sldId id="305" r:id="rId53"/>
    <p:sldId id="306" r:id="rId54"/>
    <p:sldId id="308" r:id="rId55"/>
    <p:sldId id="307" r:id="rId56"/>
    <p:sldId id="309" r:id="rId57"/>
    <p:sldId id="316" r:id="rId58"/>
    <p:sldId id="310" r:id="rId59"/>
    <p:sldId id="312" r:id="rId60"/>
    <p:sldId id="314" r:id="rId61"/>
    <p:sldId id="313" r:id="rId62"/>
    <p:sldId id="315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CC99"/>
    <a:srgbClr val="CC0000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64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35592-426D-4F4D-A50D-2AD9A9DE0A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64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79CC0-5D88-4DEC-90EE-D97A848CE1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BD1E4-FB10-4417-8EF6-18386DFAB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4061-4634-4BEE-AD33-8DF71C22FB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954EE-875B-42FA-9A70-BDA001BA9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FE06F-35CB-4DD2-8D35-CCB7404D4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FF10-AA1A-49F0-AD69-58D89377F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2007D-429F-484F-9B6B-E443774DD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E97D1-55C3-40BE-A20B-B8C8F2136F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46000-6DB6-4B3D-B712-59227F9FD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7E40F-7811-48F7-9AFE-6F295F6F2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B54F5-F65A-4C99-A41D-1328B5654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86F51B-BE37-4379-AF6A-9DA9A3FCB5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7200">
                <a:solidFill>
                  <a:schemeClr val="bg1"/>
                </a:solidFill>
              </a:rPr>
              <a:t>Objective 3.3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743200"/>
            <a:ext cx="8534400" cy="3810000"/>
          </a:xfrm>
          <a:solidFill>
            <a:schemeClr val="bg1"/>
          </a:solidFill>
        </p:spPr>
        <p:txBody>
          <a:bodyPr/>
          <a:lstStyle/>
          <a:p>
            <a:endParaRPr lang="en-US" sz="5400">
              <a:solidFill>
                <a:srgbClr val="000099"/>
              </a:solidFill>
            </a:endParaRPr>
          </a:p>
          <a:p>
            <a:r>
              <a:rPr lang="en-US" sz="5400">
                <a:solidFill>
                  <a:srgbClr val="000099"/>
                </a:solidFill>
              </a:rPr>
              <a:t>the House of Representatives</a:t>
            </a:r>
          </a:p>
          <a:p>
            <a:r>
              <a:rPr lang="en-US" sz="5400"/>
              <a:t>and</a:t>
            </a:r>
          </a:p>
          <a:p>
            <a:r>
              <a:rPr lang="en-US" sz="5400">
                <a:solidFill>
                  <a:srgbClr val="CC0000"/>
                </a:solidFill>
              </a:rPr>
              <a:t>the Senate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362200" y="1752600"/>
            <a:ext cx="3962400" cy="1957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Compare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050" descr="C:\My Documents\My Pictures\c_ef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2338"/>
            <a:ext cx="9144000" cy="5011737"/>
          </a:xfrm>
          <a:prstGeom prst="rect">
            <a:avLst/>
          </a:prstGeom>
          <a:noFill/>
        </p:spPr>
      </p:pic>
      <p:sp>
        <p:nvSpPr>
          <p:cNvPr id="56324" name="Rectangle 2052"/>
          <p:cNvSpPr>
            <a:spLocks noChangeArrowheads="1"/>
          </p:cNvSpPr>
          <p:nvPr/>
        </p:nvSpPr>
        <p:spPr bwMode="auto">
          <a:xfrm>
            <a:off x="533400" y="228600"/>
            <a:ext cx="2819400" cy="22098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the</a:t>
            </a:r>
          </a:p>
          <a:p>
            <a:pPr algn="ctr"/>
            <a:r>
              <a:rPr lang="en-US" sz="4400">
                <a:solidFill>
                  <a:schemeClr val="bg1"/>
                </a:solidFill>
              </a:rPr>
              <a:t>House</a:t>
            </a:r>
          </a:p>
          <a:p>
            <a:pPr algn="ctr"/>
            <a:r>
              <a:rPr lang="en-US" sz="4400">
                <a:solidFill>
                  <a:schemeClr val="bg1"/>
                </a:solidFill>
              </a:rPr>
              <a:t>stuff</a:t>
            </a:r>
          </a:p>
        </p:txBody>
      </p:sp>
      <p:sp>
        <p:nvSpPr>
          <p:cNvPr id="56325" name="Rectangle 2053"/>
          <p:cNvSpPr>
            <a:spLocks noChangeArrowheads="1"/>
          </p:cNvSpPr>
          <p:nvPr/>
        </p:nvSpPr>
        <p:spPr bwMode="auto">
          <a:xfrm>
            <a:off x="5791200" y="228600"/>
            <a:ext cx="2895600" cy="2286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026" descr="C:\My Documents\My Pictures\H of Rep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35138"/>
            <a:ext cx="9144000" cy="338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number of members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435</a:t>
            </a:r>
          </a:p>
          <a:p>
            <a:endParaRPr lang="en-US" sz="5400"/>
          </a:p>
          <a:p>
            <a:endParaRPr lang="en-US" sz="54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number of members</a:t>
            </a:r>
          </a:p>
        </p:txBody>
      </p:sp>
      <p:sp>
        <p:nvSpPr>
          <p:cNvPr id="7373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Each state is given representation based on its population and has at least one</a:t>
            </a:r>
          </a:p>
          <a:p>
            <a:endParaRPr lang="en-US" sz="54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qualification for membership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Be at least 25 years old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qualification for membership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Have been a U.S. citizen for at least 7 years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qualification for membership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Live in the state where you are elected (and district)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terms of office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Elected for a 2-year term</a:t>
            </a:r>
          </a:p>
        </p:txBody>
      </p:sp>
    </p:spTree>
  </p:cSld>
  <p:clrMapOvr>
    <a:masterClrMapping/>
  </p:clrMapOvr>
  <p:transition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terms of office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At the end of each set of two years, the entire House is up for election again</a:t>
            </a:r>
          </a:p>
        </p:txBody>
      </p:sp>
    </p:spTree>
  </p:cSld>
  <p:clrMapOvr>
    <a:masterClrMapping/>
  </p:clrMapOvr>
  <p:transition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terms of office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 dirty="0"/>
              <a:t>May be re-elected as many times </a:t>
            </a:r>
            <a:r>
              <a:rPr lang="en-US" sz="5400" dirty="0" smtClean="0"/>
              <a:t>the </a:t>
            </a:r>
            <a:r>
              <a:rPr lang="en-US" sz="5400" dirty="0"/>
              <a:t>voters of your district want to elect you</a:t>
            </a: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050" descr="C:\My Documents\My Pictures\capitol night 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-381000"/>
            <a:ext cx="5980113" cy="762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responsibilities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(things that the House can do but the Senate can’t)</a:t>
            </a:r>
          </a:p>
        </p:txBody>
      </p:sp>
    </p:spTree>
  </p:cSld>
  <p:clrMapOvr>
    <a:masterClrMapping/>
  </p:clrMapOvr>
  <p:transition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responsibilities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Start tax bills</a:t>
            </a:r>
          </a:p>
          <a:p>
            <a:r>
              <a:rPr lang="en-US" sz="5400"/>
              <a:t>(</a:t>
            </a:r>
            <a:r>
              <a:rPr lang="en-US" sz="5400">
                <a:solidFill>
                  <a:srgbClr val="000099"/>
                </a:solidFill>
              </a:rPr>
              <a:t>appropriations</a:t>
            </a:r>
            <a:r>
              <a:rPr lang="en-US" sz="5400"/>
              <a:t>)</a:t>
            </a:r>
          </a:p>
          <a:p>
            <a:endParaRPr lang="en-US" sz="5400"/>
          </a:p>
          <a:p>
            <a:r>
              <a:rPr lang="en-US" sz="3600"/>
              <a:t>(then go to the Senate)</a:t>
            </a:r>
          </a:p>
        </p:txBody>
      </p:sp>
    </p:spTree>
  </p:cSld>
  <p:clrMapOvr>
    <a:masterClrMapping/>
  </p:clrMapOvr>
  <p:transition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responsibilities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Bring charges of </a:t>
            </a:r>
            <a:r>
              <a:rPr lang="en-US" sz="5400">
                <a:solidFill>
                  <a:srgbClr val="000099"/>
                </a:solidFill>
              </a:rPr>
              <a:t>impeachment</a:t>
            </a:r>
            <a:r>
              <a:rPr lang="en-US" sz="5400"/>
              <a:t> against government officials</a:t>
            </a:r>
          </a:p>
          <a:p>
            <a:r>
              <a:rPr lang="en-US" sz="4800" b="1" i="1"/>
              <a:t>(impeach is </a:t>
            </a:r>
            <a:r>
              <a:rPr lang="en-US" sz="4800" b="1" i="1" u="sng"/>
              <a:t>only</a:t>
            </a:r>
            <a:r>
              <a:rPr lang="en-US" sz="4800" b="1" i="1"/>
              <a:t> </a:t>
            </a:r>
            <a:r>
              <a:rPr lang="en-US" sz="4800" b="1" i="1">
                <a:solidFill>
                  <a:srgbClr val="000099"/>
                </a:solidFill>
              </a:rPr>
              <a:t>accusing</a:t>
            </a:r>
            <a:r>
              <a:rPr lang="en-US" sz="4800" b="1" i="1"/>
              <a:t>)</a:t>
            </a:r>
          </a:p>
          <a:p>
            <a:endParaRPr lang="en-US" sz="4800" b="1" i="1"/>
          </a:p>
        </p:txBody>
      </p:sp>
    </p:spTree>
  </p:cSld>
  <p:clrMapOvr>
    <a:masterClrMapping/>
  </p:clrMapOvr>
  <p:transition>
    <p:check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responsibilities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Elect U.S. President if electoral college doesn’t give any candidate a majority vote</a:t>
            </a:r>
          </a:p>
        </p:txBody>
      </p:sp>
    </p:spTree>
  </p:cSld>
  <p:clrMapOvr>
    <a:masterClrMapping/>
  </p:clrMapOvr>
  <p:transition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rules for debate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“</a:t>
            </a:r>
            <a:r>
              <a:rPr lang="en-US" sz="5400">
                <a:solidFill>
                  <a:srgbClr val="000099"/>
                </a:solidFill>
              </a:rPr>
              <a:t>Rules Committee</a:t>
            </a:r>
            <a:r>
              <a:rPr lang="en-US" sz="5400"/>
              <a:t>” decides when and for how long a bill will be debated</a:t>
            </a:r>
          </a:p>
        </p:txBody>
      </p:sp>
    </p:spTree>
  </p:cSld>
  <p:clrMapOvr>
    <a:masterClrMapping/>
  </p:clrMapOvr>
  <p:transition>
    <p:cover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presiding officers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 b="1" u="sng">
                <a:solidFill>
                  <a:srgbClr val="000099"/>
                </a:solidFill>
              </a:rPr>
              <a:t>Speaker of the House</a:t>
            </a:r>
          </a:p>
          <a:p>
            <a:endParaRPr lang="en-US" sz="5400"/>
          </a:p>
        </p:txBody>
      </p:sp>
    </p:spTree>
  </p:cSld>
  <p:clrMapOvr>
    <a:masterClrMapping/>
  </p:clrMapOvr>
  <p:transition>
    <p:cover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000099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House of Representatives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presiding officers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Majority Leader </a:t>
            </a:r>
          </a:p>
          <a:p>
            <a:r>
              <a:rPr lang="en-US" sz="5400"/>
              <a:t>Majority Whip</a:t>
            </a:r>
          </a:p>
          <a:p>
            <a:r>
              <a:rPr lang="en-US" sz="5400"/>
              <a:t>Minority Leader</a:t>
            </a:r>
          </a:p>
          <a:p>
            <a:r>
              <a:rPr lang="en-US" sz="5400"/>
              <a:t>Minority Whip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04800" y="2743200"/>
            <a:ext cx="1752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Republicans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81000" y="51054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Democrats</a:t>
            </a:r>
          </a:p>
        </p:txBody>
      </p:sp>
    </p:spTree>
  </p:cSld>
  <p:clrMapOvr>
    <a:masterClrMapping/>
  </p:clrMapOvr>
  <p:transition>
    <p:check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:\My Documents\My Pictures\c_ef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2338"/>
            <a:ext cx="9144000" cy="5011737"/>
          </a:xfrm>
          <a:prstGeom prst="rect">
            <a:avLst/>
          </a:prstGeom>
          <a:noFill/>
        </p:spPr>
      </p:pic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33400" y="228600"/>
            <a:ext cx="2819400" cy="22098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5791200" y="228600"/>
            <a:ext cx="2895600" cy="2286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the</a:t>
            </a:r>
          </a:p>
          <a:p>
            <a:pPr algn="ctr"/>
            <a:r>
              <a:rPr lang="en-US" sz="4400">
                <a:solidFill>
                  <a:schemeClr val="bg1"/>
                </a:solidFill>
              </a:rPr>
              <a:t>Senate</a:t>
            </a:r>
          </a:p>
          <a:p>
            <a:pPr algn="ctr"/>
            <a:r>
              <a:rPr lang="en-US" sz="4400">
                <a:solidFill>
                  <a:schemeClr val="bg1"/>
                </a:solidFill>
              </a:rPr>
              <a:t>stuff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My Documents\My Pictures\Senate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025"/>
            <a:ext cx="9144000" cy="6203950"/>
          </a:xfrm>
          <a:prstGeom prst="rect">
            <a:avLst/>
          </a:prstGeom>
          <a:noFill/>
        </p:spPr>
      </p:pic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381000" y="1447800"/>
            <a:ext cx="22669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i="1" kern="1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Senate</a:t>
            </a:r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number of members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100</a:t>
            </a:r>
          </a:p>
          <a:p>
            <a:endParaRPr lang="en-US" sz="5400"/>
          </a:p>
        </p:txBody>
      </p:sp>
    </p:spTree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050" descr="C:\My Documents\My Pictures\Aerial View of the_files\cc_aerial_n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197225"/>
          </a:xfrm>
          <a:prstGeom prst="rect">
            <a:avLst/>
          </a:prstGeom>
          <a:noFill/>
        </p:spPr>
      </p:pic>
      <p:sp>
        <p:nvSpPr>
          <p:cNvPr id="50179" name="WordArt 2051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086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48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U.S. Capitol</a:t>
            </a:r>
          </a:p>
        </p:txBody>
      </p:sp>
      <p:sp>
        <p:nvSpPr>
          <p:cNvPr id="50180" name="WordArt 2052"/>
          <p:cNvSpPr>
            <a:spLocks noChangeArrowheads="1" noChangeShapeType="1" noTextEdit="1"/>
          </p:cNvSpPr>
          <p:nvPr/>
        </p:nvSpPr>
        <p:spPr bwMode="auto">
          <a:xfrm>
            <a:off x="2590800" y="5486400"/>
            <a:ext cx="422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Washington, D.C.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number of members</a:t>
            </a: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Each state has two Senators.</a:t>
            </a:r>
          </a:p>
        </p:txBody>
      </p:sp>
    </p:spTree>
  </p:cSld>
  <p:clrMapOvr>
    <a:masterClrMapping/>
  </p:clrMapOvr>
  <p:transition>
    <p:cover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number of members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endParaRPr lang="en-US" sz="5400"/>
          </a:p>
          <a:p>
            <a:r>
              <a:rPr lang="en-US" sz="5400"/>
              <a:t>Because there are only two from each state they think they are special and “upper”.</a:t>
            </a:r>
          </a:p>
        </p:txBody>
      </p:sp>
    </p:spTree>
  </p:cSld>
  <p:clrMapOvr>
    <a:masterClrMapping/>
  </p:clrMapOvr>
  <p:transition>
    <p:cover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qualification for membership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30 years old</a:t>
            </a:r>
          </a:p>
        </p:txBody>
      </p:sp>
    </p:spTree>
  </p:cSld>
  <p:clrMapOvr>
    <a:masterClrMapping/>
  </p:clrMapOvr>
  <p:transition>
    <p:cover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qualification for membership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Have been a U.S. citizen for at least 9 years</a:t>
            </a:r>
          </a:p>
          <a:p>
            <a:endParaRPr lang="en-US" sz="5400"/>
          </a:p>
        </p:txBody>
      </p:sp>
    </p:spTree>
  </p:cSld>
  <p:clrMapOvr>
    <a:masterClrMapping/>
  </p:clrMapOvr>
  <p:transition>
    <p:check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qualification for membership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endParaRPr lang="en-US" sz="5400"/>
          </a:p>
          <a:p>
            <a:r>
              <a:rPr lang="en-US" sz="5400"/>
              <a:t>Live in the state where you are elected</a:t>
            </a:r>
          </a:p>
          <a:p>
            <a:r>
              <a:rPr lang="en-US" sz="5400"/>
              <a:t>(whole state votes)</a:t>
            </a:r>
          </a:p>
        </p:txBody>
      </p:sp>
    </p:spTree>
  </p:cSld>
  <p:clrMapOvr>
    <a:masterClrMapping/>
  </p:clrMapOvr>
  <p:transition>
    <p:check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terms of office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Elected for a term of</a:t>
            </a:r>
          </a:p>
          <a:p>
            <a:r>
              <a:rPr lang="en-US" sz="5400"/>
              <a:t>6 years</a:t>
            </a:r>
          </a:p>
          <a:p>
            <a:endParaRPr lang="en-US" sz="5400"/>
          </a:p>
        </p:txBody>
      </p:sp>
    </p:spTree>
  </p:cSld>
  <p:clrMapOvr>
    <a:masterClrMapping/>
  </p:clrMapOvr>
  <p:transition>
    <p:cover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terms of office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Senators’ terms over-lap</a:t>
            </a:r>
          </a:p>
        </p:txBody>
      </p:sp>
    </p:spTree>
  </p:cSld>
  <p:clrMapOvr>
    <a:masterClrMapping/>
  </p:clrMapOvr>
  <p:transition>
    <p:check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terms of office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 dirty="0"/>
              <a:t>Senator “A” takes office in </a:t>
            </a:r>
            <a:r>
              <a:rPr lang="en-US" sz="5400" dirty="0" smtClean="0"/>
              <a:t>2009 </a:t>
            </a:r>
            <a:r>
              <a:rPr lang="en-US" sz="5400" dirty="0"/>
              <a:t>(for 6 years)</a:t>
            </a:r>
          </a:p>
          <a:p>
            <a:r>
              <a:rPr lang="en-US" sz="5400" dirty="0"/>
              <a:t>Senator “B” takes office in </a:t>
            </a:r>
            <a:r>
              <a:rPr lang="en-US" sz="5400" dirty="0" smtClean="0"/>
              <a:t>2011 (for </a:t>
            </a:r>
            <a:r>
              <a:rPr lang="en-US" sz="5400" dirty="0"/>
              <a:t>6 years)</a:t>
            </a:r>
          </a:p>
        </p:txBody>
      </p:sp>
    </p:spTree>
  </p:cSld>
  <p:clrMapOvr>
    <a:masterClrMapping/>
  </p:clrMapOvr>
  <p:transition>
    <p:check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terms of office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Every two years 1/3 of the Senators are up for re-election</a:t>
            </a:r>
          </a:p>
        </p:txBody>
      </p:sp>
    </p:spTree>
  </p:cSld>
  <p:clrMapOvr>
    <a:masterClrMapping/>
  </p:clrMapOvr>
  <p:transition>
    <p:check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terms of office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May be re-elected as many times as the voters want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050" descr="C:\My Documents\My Pictures\Capitol and Grounds from the West_files\cc_aerial_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8300"/>
            <a:ext cx="9372600" cy="6273800"/>
          </a:xfrm>
          <a:prstGeom prst="rect">
            <a:avLst/>
          </a:prstGeom>
          <a:noFill/>
        </p:spPr>
      </p:pic>
      <p:sp>
        <p:nvSpPr>
          <p:cNvPr id="51203" name="Rectangle 2051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the west side of the Capitol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responsibilities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Approve (or not) </a:t>
            </a:r>
            <a:r>
              <a:rPr lang="en-US" sz="5400">
                <a:solidFill>
                  <a:srgbClr val="CC0000"/>
                </a:solidFill>
              </a:rPr>
              <a:t>appointments</a:t>
            </a:r>
            <a:r>
              <a:rPr lang="en-US" sz="5400"/>
              <a:t> which the President makes</a:t>
            </a:r>
          </a:p>
          <a:p>
            <a:r>
              <a:rPr lang="en-US" sz="4400" b="1" i="1"/>
              <a:t>(this is called “approving”)</a:t>
            </a:r>
          </a:p>
        </p:txBody>
      </p:sp>
    </p:spTree>
  </p:cSld>
  <p:clrMapOvr>
    <a:masterClrMapping/>
  </p:clrMapOvr>
  <p:transition>
    <p:cover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responsibilities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Approve (or not) </a:t>
            </a:r>
            <a:r>
              <a:rPr lang="en-US" sz="5400">
                <a:solidFill>
                  <a:srgbClr val="CC0000"/>
                </a:solidFill>
              </a:rPr>
              <a:t>treaties</a:t>
            </a:r>
            <a:r>
              <a:rPr lang="en-US" sz="5400"/>
              <a:t> which the President signs</a:t>
            </a:r>
          </a:p>
          <a:p>
            <a:r>
              <a:rPr lang="en-US" sz="4400" b="1" i="1"/>
              <a:t>(this is called “</a:t>
            </a:r>
            <a:r>
              <a:rPr lang="en-US" sz="4400" b="1" i="1">
                <a:solidFill>
                  <a:srgbClr val="CC0000"/>
                </a:solidFill>
              </a:rPr>
              <a:t>ratifying</a:t>
            </a:r>
            <a:r>
              <a:rPr lang="en-US" sz="4400" b="1" i="1"/>
              <a:t>”)</a:t>
            </a:r>
          </a:p>
        </p:txBody>
      </p:sp>
    </p:spTree>
  </p:cSld>
  <p:clrMapOvr>
    <a:masterClrMapping/>
  </p:clrMapOvr>
  <p:transition>
    <p:check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responsibilities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Hold </a:t>
            </a:r>
            <a:r>
              <a:rPr lang="en-US" sz="5400">
                <a:solidFill>
                  <a:srgbClr val="CC0000"/>
                </a:solidFill>
              </a:rPr>
              <a:t>trial</a:t>
            </a:r>
            <a:r>
              <a:rPr lang="en-US" sz="5400"/>
              <a:t> for government officials who are impeached by the House</a:t>
            </a:r>
          </a:p>
          <a:p>
            <a:endParaRPr lang="en-US" sz="4800" b="1" i="1"/>
          </a:p>
        </p:txBody>
      </p:sp>
    </p:spTree>
  </p:cSld>
  <p:clrMapOvr>
    <a:masterClrMapping/>
  </p:clrMapOvr>
  <p:transition>
    <p:check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responsibilities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>
                <a:solidFill>
                  <a:srgbClr val="CC0000"/>
                </a:solidFill>
              </a:rPr>
              <a:t>Elect Vice President</a:t>
            </a:r>
            <a:r>
              <a:rPr lang="en-US" sz="5400"/>
              <a:t> of the U.S. if the electoral college doesn’t give any candidate a majority vote</a:t>
            </a:r>
          </a:p>
        </p:txBody>
      </p:sp>
    </p:spTree>
  </p:cSld>
  <p:clrMapOvr>
    <a:masterClrMapping/>
  </p:clrMapOvr>
  <p:transition>
    <p:check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rules for debate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“</a:t>
            </a:r>
            <a:r>
              <a:rPr lang="en-US" sz="5400">
                <a:solidFill>
                  <a:srgbClr val="CC0000"/>
                </a:solidFill>
              </a:rPr>
              <a:t>filibuster</a:t>
            </a:r>
            <a:r>
              <a:rPr lang="en-US" sz="5400"/>
              <a:t>” is allowed</a:t>
            </a:r>
          </a:p>
          <a:p>
            <a:r>
              <a:rPr lang="en-US" sz="5400"/>
              <a:t>(unlimited time on talking)</a:t>
            </a:r>
          </a:p>
        </p:txBody>
      </p:sp>
    </p:spTree>
  </p:cSld>
  <p:clrMapOvr>
    <a:masterClrMapping/>
  </p:clrMapOvr>
  <p:transition>
    <p:cover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rules for debate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“</a:t>
            </a:r>
            <a:r>
              <a:rPr lang="en-US" sz="5400">
                <a:solidFill>
                  <a:srgbClr val="CC0000"/>
                </a:solidFill>
              </a:rPr>
              <a:t>cloture</a:t>
            </a:r>
            <a:r>
              <a:rPr lang="en-US" sz="5400"/>
              <a:t>” can stop filibuster (vote takes 60 Senators)</a:t>
            </a:r>
          </a:p>
        </p:txBody>
      </p:sp>
    </p:spTree>
  </p:cSld>
  <p:clrMapOvr>
    <a:masterClrMapping/>
  </p:clrMapOvr>
  <p:transition>
    <p:check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presiding officers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 b="1" u="sng">
                <a:solidFill>
                  <a:srgbClr val="CC0000"/>
                </a:solidFill>
              </a:rPr>
              <a:t>U.S. Vice President</a:t>
            </a:r>
          </a:p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presiding officers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endParaRPr lang="en-US" sz="5400"/>
          </a:p>
          <a:p>
            <a:r>
              <a:rPr lang="en-US" sz="5400"/>
              <a:t>President Pro Tem</a:t>
            </a:r>
          </a:p>
        </p:txBody>
      </p:sp>
    </p:spTree>
  </p:cSld>
  <p:clrMapOvr>
    <a:masterClrMapping/>
  </p:clrMapOvr>
  <p:transition>
    <p:check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  <a:solidFill>
            <a:srgbClr val="CC0000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Senate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rgbClr val="FFFF00"/>
                </a:solidFill>
              </a:rPr>
              <a:t>presiding officers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362200"/>
            <a:ext cx="8534400" cy="4191000"/>
          </a:xfrm>
        </p:spPr>
        <p:txBody>
          <a:bodyPr/>
          <a:lstStyle/>
          <a:p>
            <a:r>
              <a:rPr lang="en-US" sz="5400"/>
              <a:t>Majority Leader</a:t>
            </a:r>
          </a:p>
          <a:p>
            <a:r>
              <a:rPr lang="en-US" sz="5400"/>
              <a:t>Majority Whip</a:t>
            </a:r>
          </a:p>
          <a:p>
            <a:r>
              <a:rPr lang="en-US" sz="5400"/>
              <a:t>Minority Leader</a:t>
            </a:r>
          </a:p>
          <a:p>
            <a:r>
              <a:rPr lang="en-US" sz="5400"/>
              <a:t>Minority Whip</a:t>
            </a:r>
          </a:p>
        </p:txBody>
      </p:sp>
    </p:spTree>
  </p:cSld>
  <p:clrMapOvr>
    <a:masterClrMapping/>
  </p:clrMapOvr>
  <p:transition>
    <p:check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C:\My Documents\My Pictures\c_ef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2338"/>
            <a:ext cx="9144000" cy="5011737"/>
          </a:xfrm>
          <a:prstGeom prst="rect">
            <a:avLst/>
          </a:prstGeom>
          <a:noFill/>
        </p:spPr>
      </p:pic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33400" y="228600"/>
            <a:ext cx="2819400" cy="22098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the</a:t>
            </a:r>
          </a:p>
          <a:p>
            <a:pPr algn="ctr"/>
            <a:r>
              <a:rPr lang="en-US" sz="4400">
                <a:solidFill>
                  <a:schemeClr val="bg1"/>
                </a:solidFill>
              </a:rPr>
              <a:t>House</a:t>
            </a:r>
          </a:p>
          <a:p>
            <a:pPr algn="ctr"/>
            <a:r>
              <a:rPr lang="en-US" sz="4400">
                <a:solidFill>
                  <a:schemeClr val="bg1"/>
                </a:solidFill>
              </a:rPr>
              <a:t>side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791200" y="228600"/>
            <a:ext cx="2895600" cy="2286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the</a:t>
            </a:r>
          </a:p>
          <a:p>
            <a:pPr algn="ctr"/>
            <a:r>
              <a:rPr lang="en-US" sz="4400">
                <a:solidFill>
                  <a:schemeClr val="bg1"/>
                </a:solidFill>
              </a:rPr>
              <a:t>Senate</a:t>
            </a:r>
          </a:p>
          <a:p>
            <a:pPr algn="ctr"/>
            <a:r>
              <a:rPr lang="en-US" sz="4400">
                <a:solidFill>
                  <a:schemeClr val="bg1"/>
                </a:solidFill>
              </a:rPr>
              <a:t>side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My Documents\My Pictures\c_wf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03263"/>
            <a:ext cx="9144000" cy="6154737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         </a:t>
            </a:r>
            <a:r>
              <a:rPr lang="en-US" sz="4400">
                <a:solidFill>
                  <a:schemeClr val="bg1"/>
                </a:solidFill>
              </a:rPr>
              <a:t>the west side of the Capitol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My Documents\My Pictures\us%20cong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705600" cy="6464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25146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All 535 members of Congress are called</a:t>
            </a:r>
            <a:br>
              <a:rPr lang="en-US" sz="6000"/>
            </a:br>
            <a:r>
              <a:rPr lang="en-US" sz="6000"/>
              <a:t>“</a:t>
            </a:r>
            <a:r>
              <a:rPr lang="en-US" sz="6000">
                <a:solidFill>
                  <a:srgbClr val="CC0000"/>
                </a:solidFill>
              </a:rPr>
              <a:t>C</a:t>
            </a:r>
            <a:r>
              <a:rPr lang="en-US" sz="6000">
                <a:solidFill>
                  <a:srgbClr val="000099"/>
                </a:solidFill>
              </a:rPr>
              <a:t>o</a:t>
            </a:r>
            <a:r>
              <a:rPr lang="en-US" sz="6000">
                <a:solidFill>
                  <a:srgbClr val="CC0000"/>
                </a:solidFill>
              </a:rPr>
              <a:t>n</a:t>
            </a:r>
            <a:r>
              <a:rPr lang="en-US" sz="6000">
                <a:solidFill>
                  <a:srgbClr val="000099"/>
                </a:solidFill>
              </a:rPr>
              <a:t>g</a:t>
            </a:r>
            <a:r>
              <a:rPr lang="en-US" sz="6000">
                <a:solidFill>
                  <a:srgbClr val="CC0000"/>
                </a:solidFill>
              </a:rPr>
              <a:t>r</a:t>
            </a:r>
            <a:r>
              <a:rPr lang="en-US" sz="6000">
                <a:solidFill>
                  <a:srgbClr val="000099"/>
                </a:solidFill>
              </a:rPr>
              <a:t>e</a:t>
            </a:r>
            <a:r>
              <a:rPr lang="en-US" sz="6000">
                <a:solidFill>
                  <a:srgbClr val="CC0000"/>
                </a:solidFill>
              </a:rPr>
              <a:t>s</a:t>
            </a:r>
            <a:r>
              <a:rPr lang="en-US" sz="6000">
                <a:solidFill>
                  <a:srgbClr val="000099"/>
                </a:solidFill>
              </a:rPr>
              <a:t>s</a:t>
            </a:r>
            <a:r>
              <a:rPr lang="en-US" sz="6000">
                <a:solidFill>
                  <a:srgbClr val="CC0000"/>
                </a:solidFill>
              </a:rPr>
              <a:t>m</a:t>
            </a:r>
            <a:r>
              <a:rPr lang="en-US" sz="6000">
                <a:solidFill>
                  <a:srgbClr val="000099"/>
                </a:solidFill>
              </a:rPr>
              <a:t>e</a:t>
            </a:r>
            <a:r>
              <a:rPr lang="en-US" sz="6000">
                <a:solidFill>
                  <a:srgbClr val="CC0000"/>
                </a:solidFill>
              </a:rPr>
              <a:t>n</a:t>
            </a:r>
            <a:r>
              <a:rPr lang="en-US" sz="6000"/>
              <a:t>”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  <p:pic>
        <p:nvPicPr>
          <p:cNvPr id="34820" name="Picture 4" descr="C:\My Documents\My Pictures\us%20cong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103563"/>
            <a:ext cx="3733800" cy="3525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r>
              <a:rPr lang="en-US" sz="9600"/>
              <a:t>Additional</a:t>
            </a:r>
            <a:br>
              <a:rPr lang="en-US" sz="9600"/>
            </a:br>
            <a:r>
              <a:rPr lang="en-US" sz="9600"/>
              <a:t>information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Each “Congress” is given a number.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How long does a “Congress” last?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Two years.</a:t>
            </a:r>
            <a:br>
              <a:rPr lang="en-US" sz="6000"/>
            </a:br>
            <a:r>
              <a:rPr lang="en-US" sz="6000"/>
              <a:t>This is called a “term”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The two year term (or Congress) is divided into two parts called sessions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Each session lasts one year.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Congressmen have some special benefits: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6000"/>
              <a:t>free office space, free staff, free trips to and from Washington</a:t>
            </a:r>
            <a:br>
              <a:rPr lang="en-US" sz="6000"/>
            </a:br>
            <a:endParaRPr lang="en-US" sz="60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026" descr="C:\My Documents\My Pictures\c_ef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2338"/>
            <a:ext cx="9144000" cy="5011737"/>
          </a:xfrm>
          <a:prstGeom prst="rect">
            <a:avLst/>
          </a:prstGeom>
          <a:noFill/>
        </p:spPr>
      </p:pic>
      <p:sp>
        <p:nvSpPr>
          <p:cNvPr id="53251" name="Rectangle 1027"/>
          <p:cNvSpPr>
            <a:spLocks noChangeArrowheads="1"/>
          </p:cNvSpPr>
          <p:nvPr/>
        </p:nvSpPr>
        <p:spPr bwMode="auto">
          <a:xfrm>
            <a:off x="1295400" y="0"/>
            <a:ext cx="6127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the east side of the Capitol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6000"/>
              <a:t>do not pay postage; this is called</a:t>
            </a:r>
            <a:br>
              <a:rPr lang="en-US" sz="6000"/>
            </a:br>
            <a:r>
              <a:rPr lang="en-US" sz="6000"/>
              <a:t>franking privilege</a:t>
            </a:r>
            <a:br>
              <a:rPr lang="en-US" sz="6000"/>
            </a:br>
            <a:endParaRPr lang="en-US" sz="60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6000"/>
              <a:t>immunity; therefore cannot be sued for what they say in debate</a:t>
            </a:r>
            <a:br>
              <a:rPr lang="en-US" sz="6000"/>
            </a:br>
            <a:endParaRPr lang="en-US" sz="60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54102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Congressmen are paid $</a:t>
            </a:r>
            <a:r>
              <a:rPr lang="en-US" sz="6000" smtClean="0"/>
              <a:t>174,000 </a:t>
            </a:r>
            <a:r>
              <a:rPr lang="en-US" sz="6000"/>
              <a:t>per year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8534400" cy="533400"/>
          </a:xfrm>
        </p:spPr>
        <p:txBody>
          <a:bodyPr/>
          <a:lstStyle/>
          <a:p>
            <a:endParaRPr lang="en-US" sz="5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My Documents\My Pictures\capitol from 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372600" cy="6248400"/>
          </a:xfrm>
          <a:prstGeom prst="rect">
            <a:avLst/>
          </a:prstGeom>
          <a:noFill/>
        </p:spPr>
      </p:pic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304800" y="381000"/>
            <a:ext cx="4267200" cy="2971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Capitol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My Documents\My Pictures\cc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733800"/>
            <a:ext cx="9663113" cy="13754100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C:\My Documents\floorplanofcapit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00" y="1371600"/>
            <a:ext cx="10820400" cy="4460875"/>
          </a:xfrm>
          <a:prstGeom prst="rect">
            <a:avLst/>
          </a:prstGeom>
          <a:noFill/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609600" y="2514600"/>
            <a:ext cx="838200" cy="13716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House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7772400" y="2667000"/>
            <a:ext cx="609600" cy="10668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Senate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586</Words>
  <Application>Microsoft Office PowerPoint</Application>
  <PresentationFormat>On-screen Show (4:3)</PresentationFormat>
  <Paragraphs>130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 Black</vt:lpstr>
      <vt:lpstr>Impact</vt:lpstr>
      <vt:lpstr>Times New Roman</vt:lpstr>
      <vt:lpstr>Wingdings</vt:lpstr>
      <vt:lpstr>Default Design</vt:lpstr>
      <vt:lpstr>Objective 3.3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House of Representatives number of members</vt:lpstr>
      <vt:lpstr>House of Representatives number of members</vt:lpstr>
      <vt:lpstr>House of Representatives qualification for membership</vt:lpstr>
      <vt:lpstr>House of Representatives qualification for membership</vt:lpstr>
      <vt:lpstr>House of Representatives qualification for membership</vt:lpstr>
      <vt:lpstr>House of Representatives terms of office</vt:lpstr>
      <vt:lpstr>House of Representatives terms of office</vt:lpstr>
      <vt:lpstr>House of Representatives terms of office</vt:lpstr>
      <vt:lpstr>House of Representatives responsibilities</vt:lpstr>
      <vt:lpstr>House of Representatives responsibilities</vt:lpstr>
      <vt:lpstr>House of Representatives responsibilities</vt:lpstr>
      <vt:lpstr>House of Representatives responsibilities</vt:lpstr>
      <vt:lpstr>House of Representatives rules for debate</vt:lpstr>
      <vt:lpstr>House of Representatives presiding officers</vt:lpstr>
      <vt:lpstr>House of Representatives presiding officers</vt:lpstr>
      <vt:lpstr>PowerPoint Presentation</vt:lpstr>
      <vt:lpstr>PowerPoint Presentation</vt:lpstr>
      <vt:lpstr>Senate number of members</vt:lpstr>
      <vt:lpstr>Senate number of members</vt:lpstr>
      <vt:lpstr>Senate number of members</vt:lpstr>
      <vt:lpstr>Senate qualification for membership</vt:lpstr>
      <vt:lpstr>Senate qualification for membership</vt:lpstr>
      <vt:lpstr>Senate qualification for membership</vt:lpstr>
      <vt:lpstr>Senate terms of office</vt:lpstr>
      <vt:lpstr>Senate terms of office</vt:lpstr>
      <vt:lpstr>Senate terms of office</vt:lpstr>
      <vt:lpstr>Senate terms of office</vt:lpstr>
      <vt:lpstr>Senate terms of office</vt:lpstr>
      <vt:lpstr>Senate responsibilities</vt:lpstr>
      <vt:lpstr>Senate responsibilities</vt:lpstr>
      <vt:lpstr>Senate responsibilities</vt:lpstr>
      <vt:lpstr>Senate responsibilities</vt:lpstr>
      <vt:lpstr>Senate rules for debate</vt:lpstr>
      <vt:lpstr>Senate rules for debate</vt:lpstr>
      <vt:lpstr>Senate presiding officers</vt:lpstr>
      <vt:lpstr>Senate presiding officers</vt:lpstr>
      <vt:lpstr>Senate presiding officers</vt:lpstr>
      <vt:lpstr>PowerPoint Presentation</vt:lpstr>
      <vt:lpstr>PowerPoint Presentation</vt:lpstr>
      <vt:lpstr>All 535 members of Congress are called “Congressmen”</vt:lpstr>
      <vt:lpstr>Additional information</vt:lpstr>
      <vt:lpstr>Each “Congress” is given a number.</vt:lpstr>
      <vt:lpstr>How long does a “Congress” last?</vt:lpstr>
      <vt:lpstr>Two years. This is called a “term”</vt:lpstr>
      <vt:lpstr>The two year term (or Congress) is divided into two parts called sessions</vt:lpstr>
      <vt:lpstr>Each session lasts one year.</vt:lpstr>
      <vt:lpstr>Congressmen have some special benefits:</vt:lpstr>
      <vt:lpstr>free office space, free staff, free trips to and from Washington </vt:lpstr>
      <vt:lpstr>do not pay postage; this is called franking privilege </vt:lpstr>
      <vt:lpstr>immunity; therefore cannot be sued for what they say in debate </vt:lpstr>
      <vt:lpstr>Congressmen are paid $174,000 per year</vt:lpstr>
    </vt:vector>
  </TitlesOfParts>
  <Company>vbcps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3.3</dc:title>
  <dc:creator>VBCPS VBCPS</dc:creator>
  <cp:lastModifiedBy>Teresa C. Preville</cp:lastModifiedBy>
  <cp:revision>37</cp:revision>
  <dcterms:created xsi:type="dcterms:W3CDTF">2002-12-02T16:41:04Z</dcterms:created>
  <dcterms:modified xsi:type="dcterms:W3CDTF">2014-11-20T19:59:53Z</dcterms:modified>
</cp:coreProperties>
</file>