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handoutMasterIdLst>
    <p:handoutMasterId r:id="rId3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3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0" r:id="rId27"/>
    <p:sldId id="281" r:id="rId28"/>
    <p:sldId id="282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1B29E-0649-4593-B116-3B6B5FABEB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8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6C4D319-6979-449C-A5F4-9BDBCF9997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5850-2C1B-415F-A6B7-3AB5F2CB6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5E5E-58CA-4171-9003-74B8FBBE0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515D-B92F-466B-8D59-53EBBCFF3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C6BF-6226-4F10-87E1-4D512411A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45B7-EEC1-438C-AC81-2888F360AF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E68B-23DD-41C9-BCA6-F9295746B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3A0B-F929-4855-9EC0-DC06BB84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2715-A04A-4BB4-A8D4-B8D9896BE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9346-664A-49FB-86B6-37E635BFAF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56EDB-EA60-4595-B152-A62648D4D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5F86C0D-2BBE-4D39-9C62-55C6A4C7C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oleObject" Target="../embeddings/oleObject1.bin"/><Relationship Id="rId7" Type="http://schemas.openxmlformats.org/officeDocument/2006/relationships/hyperlink" Target="/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Relationship Id="rId9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flemm.com/RfT/Practice/RfTPracticeBias.html" TargetMode="External"/><Relationship Id="rId2" Type="http://schemas.openxmlformats.org/officeDocument/2006/relationships/hyperlink" Target="http://21cif.com/tutorials/evaluation/bias.sw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hyperlink" Target="/" TargetMode="Externa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jpeg"/><Relationship Id="rId4" Type="http://schemas.openxmlformats.org/officeDocument/2006/relationships/image" Target="../media/image7.jpeg"/><Relationship Id="rId9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__nHCNT8y8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l22YOOCre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OuizLehD2k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d3mMj0AZZk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hMaUiufjcU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TWEMOtcqyw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sz="6000"/>
              <a:t>How To Analyze Information On Political Campaigns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2. Separating fact from opinion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62000" y="22860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A candidate or party may have both facts and opinions mixed in its material</a:t>
            </a:r>
          </a:p>
        </p:txBody>
      </p:sp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1219200" y="4724400"/>
          <a:ext cx="13239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Bitmap Image" r:id="rId3" imgW="1324160" imgH="1047619" progId="PBrush">
                  <p:embed/>
                </p:oleObj>
              </mc:Choice>
              <mc:Fallback>
                <p:oleObj name="Bitmap Image" r:id="rId3" imgW="1324160" imgH="1047619" progId="PBrush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724400"/>
                        <a:ext cx="132397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7086600" y="3200400"/>
          <a:ext cx="12128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Bitmap Image" r:id="rId5" imgW="666667" imgH="838095" progId="PBrush">
                  <p:embed/>
                </p:oleObj>
              </mc:Choice>
              <mc:Fallback>
                <p:oleObj name="Bitmap Image" r:id="rId5" imgW="666667" imgH="838095" progId="PBrush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200400"/>
                        <a:ext cx="121285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51" name="Picture 15" descr="Howard Dean for America: deanforamerica.com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" y="5943600"/>
            <a:ext cx="7105650" cy="682625"/>
          </a:xfrm>
          <a:prstGeom prst="rect">
            <a:avLst/>
          </a:prstGeom>
          <a:noFill/>
        </p:spPr>
      </p:pic>
      <p:pic>
        <p:nvPicPr>
          <p:cNvPr id="14354" name="Picture 18" descr="Bush Cheney '0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0800000" flipH="1" flipV="1">
            <a:off x="3886200" y="5029200"/>
            <a:ext cx="4800600" cy="64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2. Separating fact from opinion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62000" y="27432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4400" dirty="0" smtClean="0">
                <a:latin typeface="Comic Sans MS" pitchFamily="66" charset="0"/>
              </a:rPr>
              <a:t>https://www.youtube.com/watch?v=LAKprpl7aPo</a:t>
            </a:r>
            <a:endParaRPr lang="en-US" sz="4400" dirty="0">
              <a:latin typeface="Comic Sans MS" pitchFamily="66" charset="0"/>
            </a:endParaRPr>
          </a:p>
        </p:txBody>
      </p:sp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1219200" y="4724400"/>
          <a:ext cx="13239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6" name="Bitmap Image" r:id="rId3" imgW="1324160" imgH="1047619" progId="PBrush">
                  <p:embed/>
                </p:oleObj>
              </mc:Choice>
              <mc:Fallback>
                <p:oleObj name="Bitmap Image" r:id="rId3" imgW="1324160" imgH="1047619" progId="PBrush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724400"/>
                        <a:ext cx="132397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7239000" y="3733800"/>
          <a:ext cx="12128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7" name="Bitmap Image" r:id="rId5" imgW="666667" imgH="838095" progId="PBrush">
                  <p:embed/>
                </p:oleObj>
              </mc:Choice>
              <mc:Fallback>
                <p:oleObj name="Bitmap Image" r:id="rId5" imgW="666667" imgH="838095" progId="PBrush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733800"/>
                        <a:ext cx="121285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3. Detecting Bias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85800" y="26670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Bias is a leaning in favor of or against someone, to be prejudiced towards someone or something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3. Detecting Bias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2667000"/>
            <a:ext cx="777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Once you determine the source of your information, you may be able to determine if you need to be on the lookout for any bias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3. Detecting Bias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981200"/>
            <a:ext cx="9220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A newspaper generally is not biased.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However, many believe that different newspapers have a leaning towards the conservative or liberal point of view</a:t>
            </a:r>
          </a:p>
        </p:txBody>
      </p:sp>
      <p:pic>
        <p:nvPicPr>
          <p:cNvPr id="17413" name="Picture 5" descr="C:\Program Files\Microsoft Office\Clipart\Pub60Cor\hh0062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5334000"/>
            <a:ext cx="2209800" cy="1236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3. Detecting Bias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57200" y="25146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Non-partisan sources by definition try to be as unbiased as possible</a:t>
            </a:r>
          </a:p>
        </p:txBody>
      </p:sp>
      <p:pic>
        <p:nvPicPr>
          <p:cNvPr id="19461" name="Picture 5" descr="Logo: The League of Women Vo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495800"/>
            <a:ext cx="3486150" cy="1085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2" name="Picture 6" descr="http://commoncause.org/img/h1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800600"/>
            <a:ext cx="3508375" cy="134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3. Detecting Bias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62000" y="22860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By design, information from a political party will be biased towards that party and prejudiced against any other party</a:t>
            </a: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762000" y="5486400"/>
          <a:ext cx="13239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Bitmap Image" r:id="rId3" imgW="1324160" imgH="1047619" progId="PBrush">
                  <p:embed/>
                </p:oleObj>
              </mc:Choice>
              <mc:Fallback>
                <p:oleObj name="Bitmap Image" r:id="rId3" imgW="1324160" imgH="1047619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486400"/>
                        <a:ext cx="132397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7315200" y="5029200"/>
          <a:ext cx="12128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Bitmap Image" r:id="rId5" imgW="666667" imgH="838095" progId="PBrush">
                  <p:embed/>
                </p:oleObj>
              </mc:Choice>
              <mc:Fallback>
                <p:oleObj name="Bitmap Image" r:id="rId5" imgW="666667" imgH="838095" progId="PBrush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5029200"/>
                        <a:ext cx="121285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3. Detecting Bias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762000" y="22860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By design, information from a candidate will be biased towards that candidate and prejudiced against other candidates</a:t>
            </a:r>
          </a:p>
        </p:txBody>
      </p:sp>
      <p:pic>
        <p:nvPicPr>
          <p:cNvPr id="21508" name="Picture 4" descr="Howard Dean for America: deanforamerica.co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7105650" cy="682625"/>
          </a:xfrm>
          <a:prstGeom prst="rect">
            <a:avLst/>
          </a:prstGeom>
          <a:noFill/>
        </p:spPr>
      </p:pic>
      <p:pic>
        <p:nvPicPr>
          <p:cNvPr id="21509" name="Picture 5" descr="Bush Cheney '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3352800" y="5257800"/>
            <a:ext cx="5257800" cy="64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3. Detecting Bias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838200" y="17526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omic Sans MS" pitchFamily="66" charset="0"/>
              </a:rPr>
              <a:t>However, these sources sometimes try to appear unbiased ….so be careful</a:t>
            </a:r>
            <a:r>
              <a:rPr lang="en-US" sz="3200" dirty="0" smtClean="0">
                <a:latin typeface="Comic Sans MS" pitchFamily="66" charset="0"/>
              </a:rPr>
              <a:t>!!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Comic Sans MS" pitchFamily="66" charset="0"/>
              </a:rPr>
              <a:t>Break it Up….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Comic Sans MS" pitchFamily="66" charset="0"/>
                <a:hlinkClick r:id="rId2"/>
              </a:rPr>
              <a:t>http://21cif.com/tutorials/evaluation/bias.swf</a:t>
            </a:r>
            <a:endParaRPr lang="en-US" sz="3200" dirty="0" smtClean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Comic Sans MS" pitchFamily="66" charset="0"/>
                <a:hlinkClick r:id="rId3"/>
              </a:rPr>
              <a:t>http://www.laflemm.com/RfT/Practice/RfTPracticeBias.html</a:t>
            </a:r>
            <a:endParaRPr lang="en-US" sz="3200" dirty="0" smtClean="0">
              <a:latin typeface="Comic Sans MS" pitchFamily="66" charset="0"/>
            </a:endParaRPr>
          </a:p>
        </p:txBody>
      </p:sp>
      <p:pic>
        <p:nvPicPr>
          <p:cNvPr id="22532" name="Picture 4" descr="Howard Dean for America: deanforamerica.co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5943600"/>
            <a:ext cx="7105650" cy="68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4. Identifying Propaganda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62000" y="22860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This is the process of spreading or promoting a particular idea to help one’s cause or to damage an opposing cause.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733800"/>
          </a:xfrm>
        </p:spPr>
        <p:txBody>
          <a:bodyPr/>
          <a:lstStyle/>
          <a:p>
            <a:r>
              <a:rPr lang="en-US">
                <a:latin typeface="Comic Sans MS" pitchFamily="66" charset="0"/>
              </a:rPr>
              <a:t>In order to make an educated, informed decision when you vote, you must first be able to evaluate the information out there.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1371600" y="4419600"/>
            <a:ext cx="6324600" cy="2057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How do you do that?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4. Identifying Propaganda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533400" y="2286000"/>
            <a:ext cx="8610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You see propaganda everyday when you see a TV commercial or advertisement in a magazine</a:t>
            </a:r>
          </a:p>
        </p:txBody>
      </p:sp>
      <p:pic>
        <p:nvPicPr>
          <p:cNvPr id="24581" name="Picture 5" descr="C:\Documents and Settings\keenantp\Application Data\Microsoft\Media Catalog\Downloaded Clips\cl36\j013668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191000"/>
            <a:ext cx="2717800" cy="2189163"/>
          </a:xfrm>
          <a:prstGeom prst="rect">
            <a:avLst/>
          </a:prstGeom>
          <a:noFill/>
        </p:spPr>
      </p:pic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143000" y="4343400"/>
          <a:ext cx="218122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Bitmap Image" r:id="rId4" imgW="2180952" imgH="2029108" progId="PBrush">
                  <p:embed/>
                </p:oleObj>
              </mc:Choice>
              <mc:Fallback>
                <p:oleObj name="Bitmap Image" r:id="rId4" imgW="2180952" imgH="2029108" progId="PBrush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343400"/>
                        <a:ext cx="2181225" cy="20288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4. Identifying Propaganda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3400" y="2286000"/>
            <a:ext cx="838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The problem, it is a little trickier to identify what is propaganda when looking at political advertisements!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4. Identifying Propaganda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33400" y="2286000"/>
            <a:ext cx="861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Generally, you can follow the same guidelines as when you identified bias.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33400" y="4648200"/>
            <a:ext cx="861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Newspapers are generally less prone to using propaganda when reporting news stories.</a:t>
            </a:r>
          </a:p>
        </p:txBody>
      </p:sp>
      <p:pic>
        <p:nvPicPr>
          <p:cNvPr id="26630" name="Picture 6" descr="C:\Program Files\Microsoft Office\Clipart\Pub60Cor\hh0062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429000"/>
            <a:ext cx="2209800" cy="1236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  <p:bldP spid="2662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4. Identifying Propaganda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33400" y="2286000"/>
            <a:ext cx="861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Generally, you can follow the same guidelines as when you identified bias.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33400" y="4648200"/>
            <a:ext cx="861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Newspapers do use a form of propaganda when they publish political cartoons</a:t>
            </a:r>
          </a:p>
        </p:txBody>
      </p:sp>
      <p:pic>
        <p:nvPicPr>
          <p:cNvPr id="27653" name="Picture 5" descr="C:\Program Files\Microsoft Office\Clipart\Pub60Cor\hh0062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6225" y="3427413"/>
            <a:ext cx="2209800" cy="1236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4. Identifying Propaganda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33400" y="2286000"/>
            <a:ext cx="861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Generally, you can follow the same guidelines as when you identified bias.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04800" y="4648200"/>
            <a:ext cx="8839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Non-partisan sources try not to use propaganda at all – they try to be as neutral as possible.</a:t>
            </a:r>
          </a:p>
        </p:txBody>
      </p:sp>
      <p:pic>
        <p:nvPicPr>
          <p:cNvPr id="28678" name="Picture 6" descr="Logo: The League of Women Vo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581400"/>
            <a:ext cx="1828800" cy="569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8679" name="Picture 7" descr="http://commoncause.org/img/h1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038600"/>
            <a:ext cx="1676400" cy="64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4. Identifying Propaganda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533400" y="2286000"/>
            <a:ext cx="861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Generally, you can follow the same guidelines as when you identified bias.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04800" y="4648200"/>
            <a:ext cx="8839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Political parties and candidates will </a:t>
            </a:r>
            <a:r>
              <a:rPr lang="en-US" sz="4400" b="1" u="sng">
                <a:latin typeface="Comic Sans MS" pitchFamily="66" charset="0"/>
              </a:rPr>
              <a:t>often</a:t>
            </a:r>
            <a:r>
              <a:rPr lang="en-US" sz="4400">
                <a:latin typeface="Comic Sans MS" pitchFamily="66" charset="0"/>
              </a:rPr>
              <a:t> use propaganda to forward their cause!</a:t>
            </a:r>
          </a:p>
        </p:txBody>
      </p:sp>
      <p:pic>
        <p:nvPicPr>
          <p:cNvPr id="30727" name="Picture 7" descr="Howard Dean for America: deanforamerica.com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914400" y="4343400"/>
            <a:ext cx="2590800" cy="249238"/>
          </a:xfrm>
          <a:prstGeom prst="rect">
            <a:avLst/>
          </a:prstGeom>
          <a:noFill/>
        </p:spPr>
      </p:pic>
      <p:pic>
        <p:nvPicPr>
          <p:cNvPr id="30728" name="Picture 8" descr="Bush Cheney '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4343400"/>
            <a:ext cx="2057400" cy="252413"/>
          </a:xfrm>
          <a:prstGeom prst="rect">
            <a:avLst/>
          </a:prstGeom>
          <a:noFill/>
        </p:spPr>
      </p:pic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6172200" y="3873500"/>
          <a:ext cx="9906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3" name="Bitmap Image" r:id="rId6" imgW="1324160" imgH="1047619" progId="PBrush">
                  <p:embed/>
                </p:oleObj>
              </mc:Choice>
              <mc:Fallback>
                <p:oleObj name="Bitmap Image" r:id="rId6" imgW="1324160" imgH="1047619" progId="PBrush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873500"/>
                        <a:ext cx="99060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7391400" y="3733800"/>
          <a:ext cx="7286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4" name="Bitmap Image" r:id="rId8" imgW="666667" imgH="838095" progId="PBrush">
                  <p:embed/>
                </p:oleObj>
              </mc:Choice>
              <mc:Fallback>
                <p:oleObj name="Bitmap Image" r:id="rId8" imgW="666667" imgH="838095" progId="PBrush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733800"/>
                        <a:ext cx="72866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4. Identifying Propaganda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22860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Knowing the types of propaganda may also help you determine if a source is trying to use propaganda to convince you to believe in their cause.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4. Identifying Propaganda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22860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Comic Sans MS" pitchFamily="66" charset="0"/>
              </a:rPr>
              <a:t>Here are </a:t>
            </a:r>
            <a:r>
              <a:rPr lang="en-US" sz="2800" dirty="0" smtClean="0">
                <a:latin typeface="Comic Sans MS" pitchFamily="66" charset="0"/>
              </a:rPr>
              <a:t>6 </a:t>
            </a:r>
            <a:r>
              <a:rPr lang="en-US" sz="2800" dirty="0">
                <a:latin typeface="Comic Sans MS" pitchFamily="66" charset="0"/>
              </a:rPr>
              <a:t>types of </a:t>
            </a:r>
            <a:r>
              <a:rPr lang="en-US" sz="2800" dirty="0" smtClean="0">
                <a:latin typeface="Comic Sans MS" pitchFamily="66" charset="0"/>
              </a:rPr>
              <a:t>propaganda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dirty="0" smtClean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latin typeface="Comic Sans MS" pitchFamily="66" charset="0"/>
              </a:rPr>
              <a:t>Glittering Generality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latin typeface="Comic Sans MS" pitchFamily="66" charset="0"/>
              </a:rPr>
              <a:t>Card Stacking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latin typeface="Comic Sans MS" pitchFamily="66" charset="0"/>
              </a:rPr>
              <a:t>Plain Folks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latin typeface="Comic Sans MS" pitchFamily="66" charset="0"/>
              </a:rPr>
              <a:t>Name Calling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latin typeface="Comic Sans MS" pitchFamily="66" charset="0"/>
              </a:rPr>
              <a:t>Bandwagon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latin typeface="Comic Sans MS" pitchFamily="66" charset="0"/>
              </a:rPr>
              <a:t>Transfer 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5400" dirty="0" smtClean="0">
                <a:latin typeface="Comic Sans MS" pitchFamily="66" charset="0"/>
              </a:rPr>
              <a:t>Here are 6 types of propaganda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22860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4400" dirty="0" smtClean="0">
              <a:latin typeface="Comic Sans MS" pitchFamily="66" charset="0"/>
            </a:endParaRPr>
          </a:p>
          <a:p>
            <a:pPr marL="742950" indent="-742950">
              <a:lnSpc>
                <a:spcPct val="90000"/>
              </a:lnSpc>
              <a:spcBef>
                <a:spcPct val="20000"/>
              </a:spcBef>
              <a:buAutoNum type="arabicPeriod"/>
            </a:pPr>
            <a:r>
              <a:rPr lang="en-US" dirty="0" smtClean="0">
                <a:latin typeface="Comic Sans MS" pitchFamily="66" charset="0"/>
              </a:rPr>
              <a:t>Glittering Generality</a:t>
            </a:r>
          </a:p>
          <a:p>
            <a:pPr marL="742950" indent="-742950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latin typeface="Comic Sans MS" pitchFamily="66" charset="0"/>
                <a:hlinkClick r:id="rId2"/>
              </a:rPr>
              <a:t>https://www.youtube.com/watch?v=s__nHCNT8y8</a:t>
            </a:r>
            <a:endParaRPr lang="en-US" dirty="0" smtClean="0">
              <a:latin typeface="Comic Sans MS" pitchFamily="66" charset="0"/>
            </a:endParaRPr>
          </a:p>
          <a:p>
            <a:pPr marL="742950" indent="-742950">
              <a:lnSpc>
                <a:spcPct val="90000"/>
              </a:lnSpc>
              <a:spcBef>
                <a:spcPct val="20000"/>
              </a:spcBef>
            </a:pPr>
            <a:endParaRPr lang="en-US" dirty="0">
              <a:latin typeface="Comic Sans MS" pitchFamily="66" charset="0"/>
            </a:endParaRPr>
          </a:p>
          <a:p>
            <a:endParaRPr lang="en-US" dirty="0"/>
          </a:p>
          <a:p>
            <a:r>
              <a:rPr lang="en-US" dirty="0"/>
              <a:t> Use words and phrases that sound appealing and that everyone agrees with. 	</a:t>
            </a:r>
          </a:p>
          <a:p>
            <a:pPr marL="742950" indent="-742950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latin typeface="Comic Sans MS" pitchFamily="66" charset="0"/>
              </a:rPr>
              <a:t> </a:t>
            </a:r>
            <a:endParaRPr lang="en-US" dirty="0"/>
          </a:p>
          <a:p>
            <a:r>
              <a:rPr lang="en-US" dirty="0"/>
              <a:t> “I stand for freedom and the American way” 	</a:t>
            </a:r>
          </a:p>
          <a:p>
            <a:pPr marL="742950" indent="-742950">
              <a:lnSpc>
                <a:spcPct val="90000"/>
              </a:lnSpc>
              <a:spcBef>
                <a:spcPct val="20000"/>
              </a:spcBef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5400" dirty="0" smtClean="0">
                <a:latin typeface="Comic Sans MS" pitchFamily="66" charset="0"/>
              </a:rPr>
              <a:t>Here are 6 types of propaganda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22860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dirty="0" smtClean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latin typeface="Comic Sans MS" pitchFamily="66" charset="0"/>
              </a:rPr>
              <a:t>2. Card Stacking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latin typeface="Comic Sans MS" pitchFamily="66" charset="0"/>
                <a:hlinkClick r:id="rId2"/>
              </a:rPr>
              <a:t>https://www.youtube.com/watch?v=Tl22YOOCreE</a:t>
            </a:r>
            <a:endParaRPr lang="en-US" dirty="0" smtClean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dirty="0">
              <a:latin typeface="Comic Sans MS" pitchFamily="66" charset="0"/>
            </a:endParaRPr>
          </a:p>
          <a:p>
            <a:endParaRPr lang="en-US" dirty="0"/>
          </a:p>
          <a:p>
            <a:r>
              <a:rPr lang="en-US" dirty="0"/>
              <a:t> Use only facts that support your argument. 	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 “My opponent voted against raising social security”. </a:t>
            </a:r>
          </a:p>
          <a:p>
            <a:r>
              <a:rPr lang="en-US" dirty="0"/>
              <a:t>(You do not mention that she voted no because the proposal was too small.) 	</a:t>
            </a:r>
          </a:p>
          <a:p>
            <a:endParaRPr lang="en-US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371600"/>
          </a:xfrm>
        </p:spPr>
        <p:txBody>
          <a:bodyPr>
            <a:normAutofit/>
          </a:bodyPr>
          <a:lstStyle/>
          <a:p>
            <a:r>
              <a:rPr lang="en-US">
                <a:latin typeface="Comic Sans MS" pitchFamily="66" charset="0"/>
              </a:rPr>
              <a:t>You do that by analyzing these 4 areas.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667000"/>
            <a:ext cx="8610600" cy="3429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4400">
                <a:latin typeface="Comic Sans MS" pitchFamily="66" charset="0"/>
              </a:rPr>
              <a:t>Evaluating sources</a:t>
            </a:r>
          </a:p>
          <a:p>
            <a:pPr marL="609600" indent="-609600">
              <a:buFontTx/>
              <a:buAutoNum type="arabicPeriod"/>
            </a:pPr>
            <a:r>
              <a:rPr lang="en-US" sz="4400">
                <a:latin typeface="Comic Sans MS" pitchFamily="66" charset="0"/>
              </a:rPr>
              <a:t>Separating fact from opinion</a:t>
            </a:r>
          </a:p>
          <a:p>
            <a:pPr marL="609600" indent="-609600">
              <a:buFontTx/>
              <a:buAutoNum type="arabicPeriod"/>
            </a:pPr>
            <a:r>
              <a:rPr lang="en-US" sz="4400">
                <a:latin typeface="Comic Sans MS" pitchFamily="66" charset="0"/>
              </a:rPr>
              <a:t>Detecting bias</a:t>
            </a:r>
          </a:p>
          <a:p>
            <a:pPr marL="609600" indent="-609600">
              <a:buFontTx/>
              <a:buAutoNum type="arabicPeriod"/>
            </a:pPr>
            <a:r>
              <a:rPr lang="en-US" sz="4400">
                <a:latin typeface="Comic Sans MS" pitchFamily="66" charset="0"/>
              </a:rPr>
              <a:t>Identifying propaganda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5400" dirty="0" smtClean="0">
                <a:latin typeface="Comic Sans MS" pitchFamily="66" charset="0"/>
              </a:rPr>
              <a:t>Here are 6 types of propaganda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22860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4400" dirty="0" smtClean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latin typeface="Comic Sans MS" pitchFamily="66" charset="0"/>
              </a:rPr>
              <a:t>3. Plain Folks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latin typeface="Comic Sans MS" pitchFamily="66" charset="0"/>
                <a:hlinkClick r:id="rId2"/>
              </a:rPr>
              <a:t>https://www.youtube.com/watch?v=sOuizLehD2k</a:t>
            </a:r>
            <a:endParaRPr lang="en-US" dirty="0" smtClean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dirty="0">
              <a:latin typeface="Comic Sans MS" pitchFamily="66" charset="0"/>
            </a:endParaRPr>
          </a:p>
          <a:p>
            <a:endParaRPr lang="en-US" dirty="0"/>
          </a:p>
          <a:p>
            <a:r>
              <a:rPr lang="en-US" dirty="0"/>
              <a:t> Tell voters that you are just like them – an ordinary person with similar ideas. 	</a:t>
            </a:r>
          </a:p>
          <a:p>
            <a:endParaRPr lang="en-US" dirty="0"/>
          </a:p>
          <a:p>
            <a:r>
              <a:rPr lang="en-US" dirty="0"/>
              <a:t> “I’ve lived in this city all my life. My children go to the same schools as your children do.” 	</a:t>
            </a:r>
          </a:p>
          <a:p>
            <a:endParaRPr lang="en-US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5400" dirty="0" smtClean="0">
                <a:latin typeface="Comic Sans MS" pitchFamily="66" charset="0"/>
              </a:rPr>
              <a:t>Here are 6 types of propaganda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22860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4400" dirty="0" smtClean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latin typeface="Comic Sans MS" pitchFamily="66" charset="0"/>
              </a:rPr>
              <a:t>4. Name Calling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latin typeface="Comic Sans MS" pitchFamily="66" charset="0"/>
                <a:hlinkClick r:id="rId2"/>
              </a:rPr>
              <a:t>https://www.youtube.com/watch?v=Ud3mMj0AZZk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dirty="0">
              <a:latin typeface="Comic Sans MS" pitchFamily="66" charset="0"/>
            </a:endParaRPr>
          </a:p>
          <a:p>
            <a:endParaRPr lang="en-US" dirty="0"/>
          </a:p>
          <a:p>
            <a:r>
              <a:rPr lang="en-US" dirty="0"/>
              <a:t> Attach negative labels to your opponent.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“He’s soft on crime.” 	</a:t>
            </a:r>
          </a:p>
          <a:p>
            <a:r>
              <a:rPr lang="en-US" dirty="0"/>
              <a:t>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5400" dirty="0" smtClean="0">
                <a:latin typeface="Comic Sans MS" pitchFamily="66" charset="0"/>
              </a:rPr>
              <a:t>Here are 6 types of propaganda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22860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dirty="0" smtClean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latin typeface="Comic Sans MS" pitchFamily="66" charset="0"/>
              </a:rPr>
              <a:t>5. Bandwagon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latin typeface="Comic Sans MS" pitchFamily="66" charset="0"/>
                <a:hlinkClick r:id="rId2"/>
              </a:rPr>
              <a:t>https://www.youtube.com/watch?v=YhMaUiufjcU</a:t>
            </a:r>
            <a:endParaRPr lang="en-US" dirty="0" smtClean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dirty="0">
              <a:latin typeface="Comic Sans MS" pitchFamily="66" charset="0"/>
            </a:endParaRPr>
          </a:p>
          <a:p>
            <a:endParaRPr lang="en-US" dirty="0"/>
          </a:p>
          <a:p>
            <a:r>
              <a:rPr lang="en-US" dirty="0"/>
              <a:t> Appeal to desire to follow the crowd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“Polls show that more than 80% of voters favor me.” 	</a:t>
            </a:r>
          </a:p>
          <a:p>
            <a:r>
              <a:rPr lang="en-US" dirty="0" smtClean="0"/>
              <a:t> </a:t>
            </a:r>
            <a:r>
              <a:rPr lang="en-US" dirty="0"/>
              <a:t>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dirty="0" smtClean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4400" dirty="0" smtClean="0">
                <a:latin typeface="Comic Sans MS" pitchFamily="66" charset="0"/>
              </a:rPr>
              <a:t> </a:t>
            </a: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5400" dirty="0" smtClean="0">
                <a:latin typeface="Comic Sans MS" pitchFamily="66" charset="0"/>
              </a:rPr>
              <a:t>Here are 6 types of propaganda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22860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4400" dirty="0" smtClean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latin typeface="Comic Sans MS" pitchFamily="66" charset="0"/>
              </a:rPr>
              <a:t>6. Transfer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latin typeface="Comic Sans MS" pitchFamily="66" charset="0"/>
                <a:hlinkClick r:id="rId2"/>
              </a:rPr>
              <a:t>https://www.youtube.com/watch?v=wTWEMOtcqyw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dirty="0">
              <a:latin typeface="Comic Sans MS" pitchFamily="66" charset="0"/>
            </a:endParaRPr>
          </a:p>
          <a:p>
            <a:endParaRPr lang="en-US" dirty="0"/>
          </a:p>
          <a:p>
            <a:r>
              <a:rPr lang="en-US" dirty="0"/>
              <a:t> Connect yourself to a respected person, group, or symbol. 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dirty="0" smtClean="0">
              <a:latin typeface="Comic Sans MS" pitchFamily="66" charset="0"/>
            </a:endParaRPr>
          </a:p>
          <a:p>
            <a:endParaRPr lang="en-US" dirty="0"/>
          </a:p>
          <a:p>
            <a:r>
              <a:rPr lang="en-US" dirty="0"/>
              <a:t> “Remember what Abraham Lincoln said…” 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Comic Sans MS" pitchFamily="66" charset="0"/>
              </a:rPr>
              <a:t>1. Evaluating Sources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495800"/>
          </a:xfrm>
        </p:spPr>
        <p:txBody>
          <a:bodyPr/>
          <a:lstStyle/>
          <a:p>
            <a:r>
              <a:rPr lang="en-US" sz="4400">
                <a:latin typeface="Comic Sans MS" pitchFamily="66" charset="0"/>
              </a:rPr>
              <a:t>You need to know where the information is coming from.</a:t>
            </a:r>
          </a:p>
          <a:p>
            <a:r>
              <a:rPr lang="en-US" sz="4400">
                <a:latin typeface="Comic Sans MS" pitchFamily="66" charset="0"/>
              </a:rPr>
              <a:t>Does it come from a candidate, from a political party, from a non-partisan group, from a newspaper.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1. Evaluating Sources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5800" y="1981200"/>
            <a:ext cx="8153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Knowing this helps you in analyzing the other four areas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600200"/>
          </a:xfrm>
        </p:spPr>
        <p:txBody>
          <a:bodyPr>
            <a:normAutofit fontScale="90000"/>
          </a:bodyPr>
          <a:lstStyle/>
          <a:p>
            <a:r>
              <a:rPr lang="en-US" sz="5400">
                <a:latin typeface="Comic Sans MS" pitchFamily="66" charset="0"/>
              </a:rPr>
              <a:t>2. Separating fact from opinion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667000"/>
            <a:ext cx="77724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>
                <a:latin typeface="Comic Sans MS" pitchFamily="66" charset="0"/>
              </a:rPr>
              <a:t>A </a:t>
            </a:r>
            <a:r>
              <a:rPr lang="en-US" sz="4400" u="sng">
                <a:latin typeface="Comic Sans MS" pitchFamily="66" charset="0"/>
              </a:rPr>
              <a:t>fact</a:t>
            </a:r>
            <a:r>
              <a:rPr lang="en-US" sz="4400">
                <a:latin typeface="Comic Sans MS" pitchFamily="66" charset="0"/>
              </a:rPr>
              <a:t> is something that has actually happened or that is true</a:t>
            </a:r>
          </a:p>
          <a:p>
            <a:pPr>
              <a:lnSpc>
                <a:spcPct val="90000"/>
              </a:lnSpc>
            </a:pPr>
            <a:r>
              <a:rPr lang="en-US" sz="4400">
                <a:latin typeface="Comic Sans MS" pitchFamily="66" charset="0"/>
              </a:rPr>
              <a:t>An </a:t>
            </a:r>
            <a:r>
              <a:rPr lang="en-US" sz="4400" u="sng">
                <a:latin typeface="Comic Sans MS" pitchFamily="66" charset="0"/>
              </a:rPr>
              <a:t>opinion</a:t>
            </a:r>
            <a:r>
              <a:rPr lang="en-US" sz="4400">
                <a:latin typeface="Comic Sans MS" pitchFamily="66" charset="0"/>
              </a:rPr>
              <a:t> is a belief based on what someone believes to be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2. Separating fact from opinion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5800" y="26670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You must look at a piece of information and determine if it is fact or opinion.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Sometimes knowing the source will help you do this.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2. Separating fact from opinion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5800" y="26670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A newspaper (unless it says it is a commentary) will most likely report to you facts.</a:t>
            </a:r>
          </a:p>
        </p:txBody>
      </p:sp>
      <p:pic>
        <p:nvPicPr>
          <p:cNvPr id="12292" name="Picture 4" descr="C:\Program Files\Microsoft Office\Clipart\Pub60Cor\hh0062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953000"/>
            <a:ext cx="2514600" cy="140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2. Separating fact from opinion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57200" y="25146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4400">
                <a:latin typeface="Comic Sans MS" pitchFamily="66" charset="0"/>
              </a:rPr>
              <a:t>A non-partisan source will most likely report facts, not opinions</a:t>
            </a:r>
          </a:p>
        </p:txBody>
      </p:sp>
      <p:pic>
        <p:nvPicPr>
          <p:cNvPr id="13319" name="Picture 7" descr="Logo: The League of Women Vo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267200"/>
            <a:ext cx="3486150" cy="1085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323" name="Picture 11" descr="http://commoncause.org/img/h1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800600"/>
            <a:ext cx="3508375" cy="134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53290.0"/>
</version>
</file>

<file path=customXml/itemProps1.xml><?xml version="1.0" encoding="utf-8"?>
<ds:datastoreItem xmlns:ds="http://schemas.openxmlformats.org/officeDocument/2006/customXml" ds:itemID="{A8A1368B-7614-4F34-BCD0-293DCC2F566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552</TotalTime>
  <Words>827</Words>
  <Application>Microsoft Office PowerPoint</Application>
  <PresentationFormat>On-screen Show (4:3)</PresentationFormat>
  <Paragraphs>138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Century Gothic</vt:lpstr>
      <vt:lpstr>Comic Sans MS</vt:lpstr>
      <vt:lpstr>Impact</vt:lpstr>
      <vt:lpstr>Times New Roman</vt:lpstr>
      <vt:lpstr>Wingdings 2</vt:lpstr>
      <vt:lpstr>Austin</vt:lpstr>
      <vt:lpstr>Bitmap Image</vt:lpstr>
      <vt:lpstr>How To Analyze Information On Political Campaigns</vt:lpstr>
      <vt:lpstr>In order to make an educated, informed decision when you vote, you must first be able to evaluate the information out there.</vt:lpstr>
      <vt:lpstr>You do that by analyzing these 4 areas.</vt:lpstr>
      <vt:lpstr>1. Evaluating Sources</vt:lpstr>
      <vt:lpstr>PowerPoint Presentation</vt:lpstr>
      <vt:lpstr>2. Separating fact from opinion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PWCS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Analyze Political Campaigns</dc:title>
  <dc:creator>keenantp</dc:creator>
  <cp:lastModifiedBy>Teresa C. Preville</cp:lastModifiedBy>
  <cp:revision>17</cp:revision>
  <dcterms:created xsi:type="dcterms:W3CDTF">2003-12-08T16:37:22Z</dcterms:created>
  <dcterms:modified xsi:type="dcterms:W3CDTF">2015-03-03T17:31:03Z</dcterms:modified>
</cp:coreProperties>
</file>